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70" r:id="rId4"/>
    <p:sldId id="267" r:id="rId5"/>
    <p:sldId id="271" r:id="rId6"/>
    <p:sldId id="262" r:id="rId7"/>
    <p:sldId id="263" r:id="rId8"/>
    <p:sldId id="268" r:id="rId9"/>
    <p:sldId id="272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7541F-194A-4D39-98AF-DC8D2228ECFF}" v="20" dt="2023-10-04T19:15:32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60"/>
  </p:normalViewPr>
  <p:slideViewPr>
    <p:cSldViewPr>
      <p:cViewPr varScale="1">
        <p:scale>
          <a:sx n="108" d="100"/>
          <a:sy n="108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741F31-7C40-4CFF-9004-B208286D7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8D2B5C-0847-41E6-B787-E3099F9CF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703693-C86F-4EE4-BDE9-9F1048647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70217-7B68-4364-9C55-A7D459BD334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0670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B4417A-8C3F-4C7B-B9C8-073B85AE8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161A56-EF51-4574-ABBA-968597C617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C8FCA-7E5E-4106-966C-9C7D83169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2E89B-B065-487F-907C-0B27A59D713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9949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A3122-D682-4353-9761-C1A5EE6C83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4F4B3-41B3-4A41-BA93-7A03249A9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FD3FBB-2EA7-4D79-9EC9-D715552DC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CC368-A6D8-471A-9269-E57DFA9599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7722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4C7427-0F11-47C9-9F56-3D314AB576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177587-37DD-46EC-926F-F68120BFB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6E59A6-EDA6-40E2-8D7B-53BDA7D84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F6E6D-65B7-4ADC-BE02-7915C2C8F28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154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B706DA-DC7A-426F-B1B5-A68C6584A4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8047B9-0C8F-4C60-B21B-FCA652E8C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5E5F86-3AE7-4495-B67C-A14E96147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54B83-76F8-41D3-B235-73A62E3214D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174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BE29EF-3741-4075-97DB-E4220FEFA6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FCD48B-4019-4907-92FF-0B6212DA9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C39B51-2658-44A3-A691-F1B9621D7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F5F25-DE5E-45FD-9F61-5CAFE0367E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8674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72894C-2583-4174-BF5D-ACFBFB987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9C02FF-044C-428B-8DDE-2850F360D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C03F96-5E6C-4CAE-83FC-00251BAA35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91BE4-B6FB-40F1-A173-C2407983524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4530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0ADCB3-9D57-40E0-9B61-0ACDD29FAD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307E44-DEF7-4D2F-B1CD-A9F8EDAA6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46CDA5-657D-4DEE-9581-75D407312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656C4-62A8-445C-98B8-29E2546C6A8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A80434-D579-4DBC-A622-2A3BB5EE75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DAA0FA-E4B8-42EC-8294-C7831A01F4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E3E45B-8095-48B2-A312-EBB41841B6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5855C-C73B-491C-B329-5E8BFAC361D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222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4B34F-F3BD-4987-8911-B76EF0704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C2757D-2390-44A3-964A-FDFB63088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DD7694-0F0A-4476-9F9E-81BE688DC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1A0EB-B186-45B9-97DE-A39717CB86D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1044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EABF23-DD47-467F-A703-A40D94B84F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3FAF27-0636-437F-B6A0-6E7DE0EC16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CDE429-CF95-466B-8185-E40D36067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6AAA4-E43C-4AAD-B04F-3584C44627B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3382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78219C-C275-44D3-AB20-EB54FFF80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4709C4-60E1-4A39-9561-FBA33E876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823A2B-804C-49A5-A936-E0AB0DEEE1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49229A-DDCA-42F0-84AD-3AF37BBF0C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166A8F-5D8A-4A33-A8DF-C8873A1D77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3DC8A0-4960-44EF-AA0D-C131E319D299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E7F3BF2-5939-4BBF-A441-96A498108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453188"/>
            <a:ext cx="56245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 sz="1200">
                <a:latin typeface="Arial" charset="0"/>
              </a:rPr>
              <a:t>A Deák Téri Evangélikus Gimnázium országos mérési eredményei</a:t>
            </a:r>
          </a:p>
          <a:p>
            <a:pPr algn="ctr">
              <a:defRPr/>
            </a:pPr>
            <a:endParaRPr lang="hu-HU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>
            <a:extLst>
              <a:ext uri="{FF2B5EF4-FFF2-40B4-BE49-F238E27FC236}">
                <a16:creationId xmlns:a16="http://schemas.microsoft.com/office/drawing/2014/main" id="{379785DB-F61A-4142-91AE-5B8EACAED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1102"/>
            <a:ext cx="8229600" cy="1071563"/>
          </a:xfrm>
        </p:spPr>
        <p:txBody>
          <a:bodyPr/>
          <a:lstStyle/>
          <a:p>
            <a:pPr eaLnBrk="1" hangingPunct="1"/>
            <a:r>
              <a:rPr lang="hu-HU" altLang="hu-HU" sz="3200" dirty="0"/>
              <a:t>Országos kompetenciamérés </a:t>
            </a:r>
            <a:br>
              <a:rPr lang="hu-HU" altLang="hu-HU" sz="3200" dirty="0"/>
            </a:br>
            <a:r>
              <a:rPr lang="hu-HU" altLang="hu-HU" sz="3200" dirty="0"/>
              <a:t>6. évfolyam     (2022)</a:t>
            </a:r>
          </a:p>
        </p:txBody>
      </p:sp>
      <p:sp>
        <p:nvSpPr>
          <p:cNvPr id="2051" name="Szövegdoboz 5">
            <a:extLst>
              <a:ext uri="{FF2B5EF4-FFF2-40B4-BE49-F238E27FC236}">
                <a16:creationId xmlns:a16="http://schemas.microsoft.com/office/drawing/2014/main" id="{D7758A36-B098-4D24-AE9D-438F8D5F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572125"/>
            <a:ext cx="7858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rgbClr val="FF0000"/>
                </a:solidFill>
              </a:rPr>
              <a:t>Hatodikosaink szövegértés eredményénél szignifikánsan jobban  az ország egyetlen intézményében sem teljesítettek.</a:t>
            </a:r>
          </a:p>
        </p:txBody>
      </p:sp>
      <p:sp>
        <p:nvSpPr>
          <p:cNvPr id="2052" name="Szövegdoboz 6">
            <a:extLst>
              <a:ext uri="{FF2B5EF4-FFF2-40B4-BE49-F238E27FC236}">
                <a16:creationId xmlns:a16="http://schemas.microsoft.com/office/drawing/2014/main" id="{89B821A2-EFE3-427F-BC2E-A98186351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5" y="107156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400" b="1"/>
              <a:t>Szövegértés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0685FE2-3EF6-141B-54BD-8E812479F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288" y="1639400"/>
            <a:ext cx="4185674" cy="3662465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B04666C1-CDE1-3C63-4650-C0D77B6F7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95" y="1430358"/>
            <a:ext cx="3705965" cy="411437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>
            <a:extLst>
              <a:ext uri="{FF2B5EF4-FFF2-40B4-BE49-F238E27FC236}">
                <a16:creationId xmlns:a16="http://schemas.microsoft.com/office/drawing/2014/main" id="{7D436B70-5FF3-468E-970E-E797156BF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4114"/>
            <a:ext cx="8229600" cy="922337"/>
          </a:xfrm>
        </p:spPr>
        <p:txBody>
          <a:bodyPr/>
          <a:lstStyle/>
          <a:p>
            <a:pPr eaLnBrk="1" hangingPunct="1"/>
            <a:r>
              <a:rPr lang="hu-HU" altLang="hu-HU" sz="3200" dirty="0"/>
              <a:t>Országos kompetenciamérés</a:t>
            </a:r>
            <a:br>
              <a:rPr lang="hu-HU" altLang="hu-HU" sz="3200" dirty="0"/>
            </a:br>
            <a:r>
              <a:rPr lang="hu-HU" altLang="hu-HU" sz="3200" dirty="0"/>
              <a:t>6. évfolyam   Nyelvi mérés  (2022)</a:t>
            </a:r>
          </a:p>
        </p:txBody>
      </p:sp>
      <p:sp>
        <p:nvSpPr>
          <p:cNvPr id="3075" name="Szövegdoboz 4">
            <a:extLst>
              <a:ext uri="{FF2B5EF4-FFF2-40B4-BE49-F238E27FC236}">
                <a16:creationId xmlns:a16="http://schemas.microsoft.com/office/drawing/2014/main" id="{5C250C1A-E0EA-4ABD-A997-2F594952A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15" y="5518843"/>
            <a:ext cx="8358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rgbClr val="FF0000"/>
                </a:solidFill>
              </a:rPr>
              <a:t>Már hatodikban A2-es, B1-es szinten vannak diákjaink a tanított idegen nyelvekből.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DB380C20-4BAB-4FF2-FDFC-5F505CC2A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15" y="1772816"/>
            <a:ext cx="8403623" cy="31709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F21EA5-F00F-4D25-85DA-5C73F13A7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4616"/>
          </a:xfrm>
        </p:spPr>
        <p:txBody>
          <a:bodyPr/>
          <a:lstStyle/>
          <a:p>
            <a:r>
              <a:rPr lang="hu-HU" altLang="hu-HU" sz="3200" dirty="0"/>
              <a:t>Országos kompetenciamérés</a:t>
            </a:r>
            <a:br>
              <a:rPr lang="hu-HU" altLang="hu-HU" sz="3200" dirty="0"/>
            </a:br>
            <a:r>
              <a:rPr lang="hu-HU" altLang="hu-HU" sz="3200" dirty="0"/>
              <a:t>8. évfolyam     (2022)</a:t>
            </a:r>
            <a:endParaRPr lang="hu-HU" sz="3200" dirty="0"/>
          </a:p>
        </p:txBody>
      </p:sp>
      <p:sp>
        <p:nvSpPr>
          <p:cNvPr id="5" name="Szövegdoboz 10">
            <a:extLst>
              <a:ext uri="{FF2B5EF4-FFF2-40B4-BE49-F238E27FC236}">
                <a16:creationId xmlns:a16="http://schemas.microsoft.com/office/drawing/2014/main" id="{2A876D9A-4669-422B-98BF-3D7E312C5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274" y="1417638"/>
            <a:ext cx="33761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400" b="1" dirty="0"/>
              <a:t>Természettudomány</a:t>
            </a:r>
          </a:p>
        </p:txBody>
      </p:sp>
      <p:sp>
        <p:nvSpPr>
          <p:cNvPr id="6" name="Szövegdoboz 9">
            <a:extLst>
              <a:ext uri="{FF2B5EF4-FFF2-40B4-BE49-F238E27FC236}">
                <a16:creationId xmlns:a16="http://schemas.microsoft.com/office/drawing/2014/main" id="{23D81D9E-1D6F-46C7-A417-008E098D2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78" y="5765552"/>
            <a:ext cx="8572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rgbClr val="FF0000"/>
                </a:solidFill>
              </a:rPr>
              <a:t>8. évfolyamosaink 100%-ban az 5. képességszint felett vannak a természettudományos mérés skáláján.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08F0BA5-06DF-F1D0-9F5B-774162BCF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1" y="1967687"/>
            <a:ext cx="9137759" cy="379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8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zövegdoboz 7">
            <a:extLst>
              <a:ext uri="{FF2B5EF4-FFF2-40B4-BE49-F238E27FC236}">
                <a16:creationId xmlns:a16="http://schemas.microsoft.com/office/drawing/2014/main" id="{F8DF4A2A-02F0-4951-A572-A268CDC6E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1785938"/>
            <a:ext cx="2214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400" b="1" dirty="0"/>
              <a:t>Szövegértés</a:t>
            </a:r>
          </a:p>
        </p:txBody>
      </p:sp>
      <p:sp>
        <p:nvSpPr>
          <p:cNvPr id="4100" name="Szövegdoboz 7">
            <a:extLst>
              <a:ext uri="{FF2B5EF4-FFF2-40B4-BE49-F238E27FC236}">
                <a16:creationId xmlns:a16="http://schemas.microsoft.com/office/drawing/2014/main" id="{125FCCC2-192D-4B59-85AA-EB70D486B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41663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rgbClr val="FF0000"/>
                </a:solidFill>
              </a:rPr>
              <a:t>8. osztályos tanulóinknak csaknem 80%-a  kiváló képességű szövegértésből. 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F253DDB-524E-4648-8EA7-EBFC5DE1C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eaLnBrk="1" hangingPunct="1"/>
            <a:r>
              <a:rPr lang="hu-HU" altLang="hu-HU" sz="3200" dirty="0"/>
              <a:t>Országos kompetenciamérés</a:t>
            </a:r>
            <a:br>
              <a:rPr lang="hu-HU" altLang="hu-HU" sz="3200" dirty="0"/>
            </a:br>
            <a:r>
              <a:rPr lang="hu-HU" altLang="hu-HU" sz="3200" dirty="0"/>
              <a:t>8. évfolyam     (2022)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BC875967-483A-4657-119B-E37E26E4B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66" y="4901200"/>
            <a:ext cx="8167528" cy="146813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1D6DDB34-0F2A-BBE7-D058-3BFFBA737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05" y="1729375"/>
            <a:ext cx="370522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80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CE9975-AEF7-73F7-E94C-9C1B3361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/>
              <a:t>Országos kompetenciamérés</a:t>
            </a:r>
            <a:br>
              <a:rPr lang="hu-HU" altLang="hu-HU" sz="3200" dirty="0"/>
            </a:br>
            <a:r>
              <a:rPr lang="hu-HU" altLang="hu-HU" sz="3200" dirty="0"/>
              <a:t>8. évfolyam     (2022)</a:t>
            </a:r>
            <a:endParaRPr lang="hu-HU" sz="3200" dirty="0"/>
          </a:p>
        </p:txBody>
      </p:sp>
      <p:sp>
        <p:nvSpPr>
          <p:cNvPr id="3" name="Szövegdoboz 7">
            <a:extLst>
              <a:ext uri="{FF2B5EF4-FFF2-40B4-BE49-F238E27FC236}">
                <a16:creationId xmlns:a16="http://schemas.microsoft.com/office/drawing/2014/main" id="{98B5D25F-1186-C9D6-316A-231424A4D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1785938"/>
            <a:ext cx="37101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400" b="1" dirty="0"/>
              <a:t>Angol nyelvi mérés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159C9066-33B8-5DA5-A5F1-6DC2BB9A2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781300"/>
            <a:ext cx="5478207" cy="2522340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39D123DF-4373-C559-6FD3-66CBE2F7E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17" y="1530468"/>
            <a:ext cx="3165127" cy="3885156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CCE08609-B252-BC88-D1CF-197005176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78" y="5765552"/>
            <a:ext cx="8572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rgbClr val="FF0000"/>
                </a:solidFill>
              </a:rPr>
              <a:t>A nyolcadikosok egységesen magas színvonalon kommunikálnak angol nyelven.</a:t>
            </a:r>
          </a:p>
        </p:txBody>
      </p:sp>
    </p:spTree>
    <p:extLst>
      <p:ext uri="{BB962C8B-B14F-4D97-AF65-F5344CB8AC3E}">
        <p14:creationId xmlns:p14="http://schemas.microsoft.com/office/powerpoint/2010/main" val="419821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>
            <a:extLst>
              <a:ext uri="{FF2B5EF4-FFF2-40B4-BE49-F238E27FC236}">
                <a16:creationId xmlns:a16="http://schemas.microsoft.com/office/drawing/2014/main" id="{DEB54D23-EF92-4363-A84F-A43DD3A9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04" y="232423"/>
            <a:ext cx="8229600" cy="1030582"/>
          </a:xfrm>
        </p:spPr>
        <p:txBody>
          <a:bodyPr/>
          <a:lstStyle/>
          <a:p>
            <a:pPr eaLnBrk="1" hangingPunct="1"/>
            <a:r>
              <a:rPr lang="hu-HU" altLang="hu-HU" sz="3200" dirty="0"/>
              <a:t>Országos kompetenciamérés (2022)</a:t>
            </a:r>
            <a:br>
              <a:rPr lang="hu-HU" altLang="hu-HU" sz="3200" dirty="0"/>
            </a:br>
            <a:r>
              <a:rPr lang="hu-HU" altLang="hu-HU" sz="3200" dirty="0"/>
              <a:t>10. évfolyam</a:t>
            </a:r>
          </a:p>
        </p:txBody>
      </p:sp>
      <p:sp>
        <p:nvSpPr>
          <p:cNvPr id="5123" name="Szövegdoboz 9">
            <a:extLst>
              <a:ext uri="{FF2B5EF4-FFF2-40B4-BE49-F238E27FC236}">
                <a16:creationId xmlns:a16="http://schemas.microsoft.com/office/drawing/2014/main" id="{B4DEE7C3-FC62-48E1-950F-8D4AC0A9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54" y="5738110"/>
            <a:ext cx="8572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rgbClr val="FF0000"/>
                </a:solidFill>
              </a:rPr>
              <a:t>Büszkék vagyunk rá, hogy nemcsak a reál tagozaton, hanem  a nyelvi tagozaton is kimagasló az eredményünk matematikából.</a:t>
            </a:r>
          </a:p>
        </p:txBody>
      </p:sp>
      <p:sp>
        <p:nvSpPr>
          <p:cNvPr id="5124" name="Szövegdoboz 10">
            <a:extLst>
              <a:ext uri="{FF2B5EF4-FFF2-40B4-BE49-F238E27FC236}">
                <a16:creationId xmlns:a16="http://schemas.microsoft.com/office/drawing/2014/main" id="{3328B8D4-1D9F-4B07-A59F-86F3FD5A1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233" y="1032023"/>
            <a:ext cx="2214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400" b="1" dirty="0"/>
              <a:t>Matematika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0DFF530D-2450-3DDA-326B-D3D00C48A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560041"/>
            <a:ext cx="7704856" cy="399956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54EF1BF0-E188-7676-D176-CAD138696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384283"/>
            <a:ext cx="6984775" cy="4432407"/>
          </a:xfrm>
          <a:prstGeom prst="rect">
            <a:avLst/>
          </a:prstGeom>
        </p:spPr>
      </p:pic>
      <p:sp>
        <p:nvSpPr>
          <p:cNvPr id="6146" name="Cím 1">
            <a:extLst>
              <a:ext uri="{FF2B5EF4-FFF2-40B4-BE49-F238E27FC236}">
                <a16:creationId xmlns:a16="http://schemas.microsoft.com/office/drawing/2014/main" id="{F385C168-6D06-401A-BCE0-9D3A45EF8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09645"/>
          </a:xfrm>
        </p:spPr>
        <p:txBody>
          <a:bodyPr/>
          <a:lstStyle/>
          <a:p>
            <a:pPr eaLnBrk="1" hangingPunct="1"/>
            <a:r>
              <a:rPr lang="hu-HU" altLang="hu-HU" sz="3200" dirty="0"/>
              <a:t>Országos kompetenciamérés (2022) </a:t>
            </a:r>
            <a:br>
              <a:rPr lang="hu-HU" altLang="hu-HU" sz="3200" dirty="0"/>
            </a:br>
            <a:r>
              <a:rPr lang="hu-HU" altLang="hu-HU" sz="3200" dirty="0"/>
              <a:t>10.B reál tagozat</a:t>
            </a:r>
          </a:p>
        </p:txBody>
      </p:sp>
      <p:sp>
        <p:nvSpPr>
          <p:cNvPr id="6147" name="Szövegdoboz 4">
            <a:extLst>
              <a:ext uri="{FF2B5EF4-FFF2-40B4-BE49-F238E27FC236}">
                <a16:creationId xmlns:a16="http://schemas.microsoft.com/office/drawing/2014/main" id="{9CD13B2F-FE0E-4930-AECA-D2734B092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857" y="5827361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rgbClr val="FF0000"/>
                </a:solidFill>
              </a:rPr>
              <a:t>Az elmúlt évek egyenletesen magas szintű eredményei matematikából a reál tagozaton.</a:t>
            </a:r>
          </a:p>
        </p:txBody>
      </p:sp>
      <p:sp>
        <p:nvSpPr>
          <p:cNvPr id="6148" name="Szövegdoboz 5">
            <a:extLst>
              <a:ext uri="{FF2B5EF4-FFF2-40B4-BE49-F238E27FC236}">
                <a16:creationId xmlns:a16="http://schemas.microsoft.com/office/drawing/2014/main" id="{CF204648-C6CF-49BB-B995-90656BB9C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1459" y="4988817"/>
            <a:ext cx="1857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400" b="1" dirty="0"/>
              <a:t>Matematika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C6B0D208-3D52-18E5-A7D5-FB3CB0928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23" y="1035029"/>
            <a:ext cx="3702674" cy="4787941"/>
          </a:xfrm>
          <a:prstGeom prst="rect">
            <a:avLst/>
          </a:prstGeom>
        </p:spPr>
      </p:pic>
      <p:sp>
        <p:nvSpPr>
          <p:cNvPr id="7170" name="Cím 1">
            <a:extLst>
              <a:ext uri="{FF2B5EF4-FFF2-40B4-BE49-F238E27FC236}">
                <a16:creationId xmlns:a16="http://schemas.microsoft.com/office/drawing/2014/main" id="{1AFE22F4-EED6-42A6-8463-8E2119069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2614"/>
            <a:ext cx="8229600" cy="1143000"/>
          </a:xfrm>
        </p:spPr>
        <p:txBody>
          <a:bodyPr/>
          <a:lstStyle/>
          <a:p>
            <a:r>
              <a:rPr lang="hu-HU" altLang="hu-HU" sz="3200" dirty="0"/>
              <a:t>Országos kompetenciamérés (2022)</a:t>
            </a:r>
            <a:br>
              <a:rPr lang="hu-HU" altLang="hu-HU" sz="3200" dirty="0"/>
            </a:br>
            <a:r>
              <a:rPr lang="hu-HU" altLang="hu-HU" sz="3200" dirty="0"/>
              <a:t>10. A nyelvi tagozat</a:t>
            </a:r>
          </a:p>
        </p:txBody>
      </p:sp>
      <p:sp>
        <p:nvSpPr>
          <p:cNvPr id="7171" name="Szövegdoboz 3">
            <a:extLst>
              <a:ext uri="{FF2B5EF4-FFF2-40B4-BE49-F238E27FC236}">
                <a16:creationId xmlns:a16="http://schemas.microsoft.com/office/drawing/2014/main" id="{9679955E-08E3-4262-80EA-A1A122548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0" y="6007659"/>
            <a:ext cx="8971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rgbClr val="FF0000"/>
                </a:solidFill>
              </a:rPr>
              <a:t>Nyelvi tagozatunk kimagasló teljesítménye szövegértésből.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4DF0B677-F9E3-4910-B94F-60C54DD2B23B}"/>
              </a:ext>
            </a:extLst>
          </p:cNvPr>
          <p:cNvSpPr/>
          <p:nvPr/>
        </p:nvSpPr>
        <p:spPr>
          <a:xfrm>
            <a:off x="1929564" y="4365104"/>
            <a:ext cx="199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2400" b="1" dirty="0"/>
              <a:t>Szövegértés</a:t>
            </a:r>
            <a:endParaRPr lang="hu-HU" sz="2400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B0512A9-0651-8A3C-EF99-A561DC012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449" y="1500303"/>
            <a:ext cx="4433649" cy="38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37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6D284A-6EA0-A02A-FB4D-7BB8B168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9890"/>
          </a:xfrm>
        </p:spPr>
        <p:txBody>
          <a:bodyPr/>
          <a:lstStyle/>
          <a:p>
            <a:r>
              <a:rPr lang="hu-HU" altLang="hu-HU" sz="3200" dirty="0"/>
              <a:t>Országos kompetenciamérés 10. évfolyam</a:t>
            </a:r>
            <a:br>
              <a:rPr lang="hu-HU" altLang="hu-HU" sz="3200" dirty="0"/>
            </a:br>
            <a:r>
              <a:rPr lang="hu-HU" altLang="hu-HU" sz="3200" dirty="0"/>
              <a:t>Természettudomány (2022)</a:t>
            </a:r>
            <a:endParaRPr lang="hu-HU" sz="3200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1406303-B5C1-7D16-6485-913CB202B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10" y="1264528"/>
            <a:ext cx="7500588" cy="5082816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5E93777A-CB8E-8C5A-3343-4F447BC3E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70" y="4365104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rgbClr val="FF0000"/>
                </a:solidFill>
              </a:rPr>
              <a:t>A természettudományok területén mindkét osztályunk magasan a várakozások felett teljesített</a:t>
            </a:r>
            <a:r>
              <a:rPr lang="hu-HU" altLang="hu-HU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hu-HU" alt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26153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Diavetítés a képernyőre (4:3 oldalarány)</PresentationFormat>
  <Paragraphs>25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Wingdings</vt:lpstr>
      <vt:lpstr>Alapértelmezett terv</vt:lpstr>
      <vt:lpstr>Országos kompetenciamérés  6. évfolyam     (2022)</vt:lpstr>
      <vt:lpstr>Országos kompetenciamérés 6. évfolyam   Nyelvi mérés  (2022)</vt:lpstr>
      <vt:lpstr>Országos kompetenciamérés 8. évfolyam     (2022)</vt:lpstr>
      <vt:lpstr>Országos kompetenciamérés 8. évfolyam     (2022)</vt:lpstr>
      <vt:lpstr>Országos kompetenciamérés 8. évfolyam     (2022)</vt:lpstr>
      <vt:lpstr>Országos kompetenciamérés (2022) 10. évfolyam</vt:lpstr>
      <vt:lpstr>Országos kompetenciamérés (2022)  10.B reál tagozat</vt:lpstr>
      <vt:lpstr>Országos kompetenciamérés (2022) 10. A nyelvi tagozat</vt:lpstr>
      <vt:lpstr>Országos kompetenciamérés 10. évfolyam Természettudomány (2022)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Országos kompetenciamérés     (2012) Matematika képességeloszlások iskolánkban</dc:title>
  <dc:creator>Tasi Zsuzsanna</dc:creator>
  <cp:lastModifiedBy>Victor Mónika</cp:lastModifiedBy>
  <cp:revision>26</cp:revision>
  <dcterms:created xsi:type="dcterms:W3CDTF">2013-10-02T19:05:25Z</dcterms:created>
  <dcterms:modified xsi:type="dcterms:W3CDTF">2023-10-05T11:16:02Z</dcterms:modified>
</cp:coreProperties>
</file>