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79" r:id="rId5"/>
    <p:sldId id="266" r:id="rId6"/>
    <p:sldId id="268" r:id="rId7"/>
    <p:sldId id="269" r:id="rId8"/>
    <p:sldId id="272" r:id="rId9"/>
    <p:sldId id="273" r:id="rId10"/>
    <p:sldId id="281" r:id="rId11"/>
    <p:sldId id="274" r:id="rId12"/>
    <p:sldId id="282" r:id="rId13"/>
    <p:sldId id="275" r:id="rId14"/>
    <p:sldId id="276" r:id="rId15"/>
    <p:sldId id="258" r:id="rId16"/>
    <p:sldId id="262" r:id="rId17"/>
    <p:sldId id="259" r:id="rId18"/>
    <p:sldId id="264" r:id="rId19"/>
    <p:sldId id="260" r:id="rId20"/>
    <p:sldId id="263" r:id="rId21"/>
    <p:sldId id="265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84E0A9D-C306-41CA-95AF-2E498911C8FE}" type="datetimeFigureOut">
              <a:rPr lang="hu-HU" smtClean="0"/>
              <a:t>2021. 12. 08.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CCFF1D0-1FD8-48BD-BBC6-8C0CB9F94B8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hu/kny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Külföldi nyelvtanulási program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32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3600" b="1" dirty="0"/>
              <a:t>Utazás és biztosítást </a:t>
            </a:r>
            <a:r>
              <a:rPr lang="hu-HU" sz="3600" dirty="0"/>
              <a:t>a Közbeszerzési és Ellátási Főigazgatóságon </a:t>
            </a:r>
            <a:r>
              <a:rPr lang="hu-HU" sz="3600" dirty="0" smtClean="0"/>
              <a:t>(KEF) keresztül </a:t>
            </a:r>
            <a:r>
              <a:rPr lang="hu-HU" sz="3600" dirty="0"/>
              <a:t>kell szervezni: repülő? busz?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62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hu-HU" dirty="0" smtClean="0"/>
              <a:t>További </a:t>
            </a:r>
            <a:r>
              <a:rPr lang="hu-HU" dirty="0" smtClean="0"/>
              <a:t>teendők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896544"/>
          </a:xfrm>
        </p:spPr>
        <p:txBody>
          <a:bodyPr>
            <a:noAutofit/>
          </a:bodyPr>
          <a:lstStyle/>
          <a:p>
            <a:r>
              <a:rPr lang="hu-HU" sz="3200" dirty="0" smtClean="0"/>
              <a:t>Előzetes igényfelmérés </a:t>
            </a:r>
            <a:r>
              <a:rPr lang="hu-HU" sz="3200" b="1" dirty="0" smtClean="0"/>
              <a:t>december 17-ig</a:t>
            </a:r>
            <a:r>
              <a:rPr lang="hu-HU" sz="3200" b="1" dirty="0" smtClean="0"/>
              <a:t> </a:t>
            </a:r>
            <a:r>
              <a:rPr lang="hu-HU" sz="3200" dirty="0" smtClean="0"/>
              <a:t>– iskola honlapján egy online </a:t>
            </a:r>
            <a:r>
              <a:rPr lang="hu-HU" sz="3200" dirty="0" smtClean="0"/>
              <a:t>felületen</a:t>
            </a:r>
            <a:r>
              <a:rPr lang="hu-HU" sz="3200" dirty="0" smtClean="0"/>
              <a:t>.</a:t>
            </a:r>
          </a:p>
          <a:p>
            <a:pPr lvl="1"/>
            <a:r>
              <a:rPr lang="hu-HU" sz="3000" dirty="0" smtClean="0"/>
              <a:t>Egyéni / csoportos / nem kíván részt venni.</a:t>
            </a:r>
          </a:p>
          <a:p>
            <a:pPr lvl="1"/>
            <a:r>
              <a:rPr lang="hu-HU" sz="3200" dirty="0" smtClean="0"/>
              <a:t>Tanuló személyes adatai.</a:t>
            </a:r>
          </a:p>
          <a:p>
            <a:pPr lvl="1"/>
            <a:r>
              <a:rPr lang="hu-HU" sz="3200" dirty="0" smtClean="0"/>
              <a:t>Krónikus betegségek, allergiák.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6030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teendők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/>
              <a:t>Minden </a:t>
            </a:r>
            <a:r>
              <a:rPr lang="hu-HU" sz="3200" b="1" dirty="0"/>
              <a:t>tanulónak regisztrálnia kell magát </a:t>
            </a:r>
            <a:r>
              <a:rPr lang="hu-HU" sz="3200" dirty="0"/>
              <a:t>(kiskorú esetén a szülő teszi meg) az online pályázati felületen. </a:t>
            </a:r>
            <a:r>
              <a:rPr lang="hu-HU" sz="3200" dirty="0">
                <a:solidFill>
                  <a:srgbClr val="FF0000"/>
                </a:solidFill>
              </a:rPr>
              <a:t>–</a:t>
            </a:r>
            <a:r>
              <a:rPr lang="hu-HU" sz="3200" dirty="0"/>
              <a:t> </a:t>
            </a:r>
            <a:r>
              <a:rPr lang="hu-HU" sz="3200" dirty="0">
                <a:solidFill>
                  <a:srgbClr val="FF0000"/>
                </a:solidFill>
              </a:rPr>
              <a:t>amikor megnyílik a felület.</a:t>
            </a:r>
          </a:p>
          <a:p>
            <a:r>
              <a:rPr lang="hu-HU" sz="3200" dirty="0"/>
              <a:t>Szülői / egyéni </a:t>
            </a:r>
            <a:r>
              <a:rPr lang="hu-HU" sz="3200" b="1" dirty="0"/>
              <a:t>felelősségvállaló nyilatkozat </a:t>
            </a:r>
            <a:r>
              <a:rPr lang="hu-HU" sz="3200" dirty="0" smtClean="0"/>
              <a:t>aláírása </a:t>
            </a:r>
            <a:r>
              <a:rPr lang="hu-HU" sz="3200" dirty="0"/>
              <a:t>– regisztráció után letölthető.</a:t>
            </a:r>
            <a:endParaRPr lang="hu-HU" sz="3200" dirty="0">
              <a:solidFill>
                <a:srgbClr val="FF0000"/>
              </a:solidFill>
            </a:endParaRPr>
          </a:p>
          <a:p>
            <a:r>
              <a:rPr lang="hu-HU" sz="3200" dirty="0"/>
              <a:t>Angliai utazáshoz </a:t>
            </a:r>
            <a:r>
              <a:rPr lang="hu-HU" sz="3200" b="1" dirty="0"/>
              <a:t>útlevél!</a:t>
            </a:r>
          </a:p>
          <a:p>
            <a:r>
              <a:rPr lang="hu-HU" sz="3200" dirty="0"/>
              <a:t>Valamennyi utazáshoz Európai </a:t>
            </a:r>
            <a:r>
              <a:rPr lang="hu-HU" sz="3200" b="1" dirty="0"/>
              <a:t>egészségügyi kártya!</a:t>
            </a:r>
          </a:p>
          <a:p>
            <a:r>
              <a:rPr lang="hu-HU" sz="3200" b="1" dirty="0"/>
              <a:t>COVID oltásról szóló igazolás</a:t>
            </a:r>
            <a:r>
              <a:rPr lang="hu-HU" sz="3200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41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Hogyan történik a pénzügyek intézése?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Nyertes pályázat esetén – Tempus utalja a nyelviskolai </a:t>
            </a:r>
            <a:r>
              <a:rPr lang="hu-HU" sz="3200" b="1" dirty="0" smtClean="0"/>
              <a:t>tandíjat</a:t>
            </a:r>
            <a:r>
              <a:rPr lang="hu-HU" sz="3200" dirty="0" smtClean="0"/>
              <a:t> és a </a:t>
            </a:r>
            <a:r>
              <a:rPr lang="hu-HU" sz="3200" b="1" dirty="0" smtClean="0"/>
              <a:t>szállás, ellátás költségeit </a:t>
            </a:r>
            <a:r>
              <a:rPr lang="hu-HU" sz="3200" dirty="0" smtClean="0"/>
              <a:t>a </a:t>
            </a:r>
            <a:r>
              <a:rPr lang="hu-HU" sz="3200" b="1" dirty="0" smtClean="0"/>
              <a:t>kinti nyelviskolának. (</a:t>
            </a:r>
            <a:r>
              <a:rPr lang="hu-HU" sz="3200" b="1" dirty="0" err="1" smtClean="0"/>
              <a:t>max</a:t>
            </a:r>
            <a:r>
              <a:rPr lang="hu-HU" sz="3200" b="1" dirty="0" smtClean="0"/>
              <a:t>  € 1500 / £ 1350)</a:t>
            </a:r>
          </a:p>
          <a:p>
            <a:r>
              <a:rPr lang="hu-HU" sz="3200" dirty="0" smtClean="0"/>
              <a:t>Az utazás költségét (</a:t>
            </a:r>
            <a:r>
              <a:rPr lang="hu-HU" sz="3200" dirty="0" err="1" smtClean="0"/>
              <a:t>max</a:t>
            </a:r>
            <a:r>
              <a:rPr lang="hu-HU" sz="3200" dirty="0" smtClean="0"/>
              <a:t>. 150.000 Ft a Tempus utalja a kiválasztott utazást szervezőnek.</a:t>
            </a:r>
          </a:p>
          <a:p>
            <a:r>
              <a:rPr lang="hu-HU" sz="3200" dirty="0" smtClean="0"/>
              <a:t>Fennmaradó összeg – </a:t>
            </a:r>
            <a:r>
              <a:rPr lang="hu-HU" sz="3200" b="1" dirty="0" smtClean="0"/>
              <a:t>költőpénz</a:t>
            </a:r>
            <a:r>
              <a:rPr lang="hu-HU" sz="3200" dirty="0" smtClean="0"/>
              <a:t> (kb. 60.000 Ft) az iskolának </a:t>
            </a:r>
            <a:r>
              <a:rPr lang="hu-HU" sz="3200" dirty="0" smtClean="0">
                <a:sym typeface="Wingdings" panose="05000000000000000000" pitchFamily="2" charset="2"/>
              </a:rPr>
              <a:t> szülőknek</a:t>
            </a:r>
          </a:p>
          <a:p>
            <a:pPr lvl="1"/>
            <a:r>
              <a:rPr lang="hu-HU" sz="3200" dirty="0" smtClean="0">
                <a:sym typeface="Wingdings" panose="05000000000000000000" pitchFamily="2" charset="2"/>
              </a:rPr>
              <a:t>≈ 790-800.000 Ft / diák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71725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kötelezettséggel jár?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Szeptemberben minden utazásban részt vett diák </a:t>
            </a:r>
            <a:r>
              <a:rPr lang="hu-HU" sz="3200" b="1" dirty="0" smtClean="0"/>
              <a:t>beszámoló</a:t>
            </a:r>
            <a:r>
              <a:rPr lang="hu-HU" sz="3200" dirty="0" smtClean="0"/>
              <a:t>t készít (előre megadott szempontok alapján) + a nyelviskola által kiadott igazoló oklevél másolatának benyújtja</a:t>
            </a:r>
          </a:p>
          <a:p>
            <a:r>
              <a:rPr lang="hu-HU" sz="3200" b="1" dirty="0" smtClean="0"/>
              <a:t>Ennek elmulasztása a teljes összeg visszafizetési kötelezettségével jár!</a:t>
            </a:r>
          </a:p>
          <a:p>
            <a:r>
              <a:rPr lang="hu-HU" sz="3200" b="1" dirty="0" smtClean="0"/>
              <a:t>Szintén visszafizetési kötelezettséggel jár, ha valaki felróható okból visszalép az utazástól.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12669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Egyéni pályázat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869680" cy="5442920"/>
          </a:xfrm>
        </p:spPr>
        <p:txBody>
          <a:bodyPr>
            <a:noAutofit/>
          </a:bodyPr>
          <a:lstStyle/>
          <a:p>
            <a:r>
              <a:rPr lang="hu-HU" sz="3600" dirty="0" smtClean="0"/>
              <a:t>Jelenlegi teendő: nyelviskola / kurzus </a:t>
            </a:r>
            <a:r>
              <a:rPr lang="hu-HU" sz="3600" dirty="0" smtClean="0"/>
              <a:t>választás.</a:t>
            </a:r>
            <a:endParaRPr lang="hu-HU" sz="3600" dirty="0" smtClean="0"/>
          </a:p>
          <a:p>
            <a:pPr lvl="1"/>
            <a:r>
              <a:rPr lang="hu-HU" sz="3600" b="1" dirty="0" smtClean="0"/>
              <a:t>1-20</a:t>
            </a:r>
            <a:r>
              <a:rPr lang="hu-HU" sz="3600" dirty="0" smtClean="0"/>
              <a:t> különböző kurzust kell választani a Tempus Alapítvány online felületéről.</a:t>
            </a:r>
          </a:p>
          <a:p>
            <a:pPr lvl="1">
              <a:buFontTx/>
              <a:buChar char="-"/>
            </a:pPr>
            <a:r>
              <a:rPr lang="hu-HU" sz="3600" dirty="0"/>
              <a:t>K</a:t>
            </a:r>
            <a:r>
              <a:rPr lang="hu-HU" sz="3600" dirty="0" smtClean="0"/>
              <a:t>urzuskódokat feljegyezni.</a:t>
            </a:r>
            <a:endParaRPr lang="hu-HU" sz="3600" dirty="0" smtClean="0"/>
          </a:p>
          <a:p>
            <a:pPr lvl="1">
              <a:buFontTx/>
              <a:buChar char="-"/>
            </a:pPr>
            <a:r>
              <a:rPr lang="hu-HU" sz="3600" dirty="0"/>
              <a:t>P</a:t>
            </a:r>
            <a:r>
              <a:rPr lang="hu-HU" sz="3600" dirty="0" smtClean="0"/>
              <a:t>ályázható </a:t>
            </a:r>
            <a:r>
              <a:rPr lang="hu-HU" sz="3600" dirty="0" smtClean="0"/>
              <a:t>időtartam: </a:t>
            </a:r>
            <a:r>
              <a:rPr lang="hu-HU" sz="3600" b="1" dirty="0" smtClean="0"/>
              <a:t>június </a:t>
            </a:r>
            <a:r>
              <a:rPr lang="hu-HU" sz="3600" b="1" dirty="0" smtClean="0"/>
              <a:t>17 - augusztus </a:t>
            </a:r>
            <a:r>
              <a:rPr lang="hu-HU" sz="3600" b="1" dirty="0" smtClean="0"/>
              <a:t>31.</a:t>
            </a:r>
          </a:p>
          <a:p>
            <a:pPr lvl="1">
              <a:buFontTx/>
              <a:buChar char="-"/>
            </a:pPr>
            <a:r>
              <a:rPr lang="hu-HU" sz="3600" dirty="0"/>
              <a:t>M</a:t>
            </a:r>
            <a:r>
              <a:rPr lang="hu-HU" sz="3600" dirty="0" smtClean="0"/>
              <a:t>inimum </a:t>
            </a:r>
            <a:r>
              <a:rPr lang="hu-HU" sz="3600" dirty="0" smtClean="0"/>
              <a:t>10 tanítási nap – 2 hét – 40 </a:t>
            </a:r>
            <a:r>
              <a:rPr lang="hu-HU" sz="3600" dirty="0" smtClean="0"/>
              <a:t>tanóra.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979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Pályázhat-e, akinek van nyelvvizsgája vagy érettségije?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2060848"/>
            <a:ext cx="8595360" cy="417536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IGEN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511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Egyéni </a:t>
            </a:r>
            <a:r>
              <a:rPr lang="hu-HU" sz="4000" dirty="0" smtClean="0"/>
              <a:t>pályázat - Hogyan </a:t>
            </a:r>
            <a:r>
              <a:rPr lang="hu-HU" sz="4000" dirty="0" smtClean="0"/>
              <a:t>kell pályázni?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Februárban </a:t>
            </a:r>
            <a:r>
              <a:rPr lang="hu-HU" sz="3200" dirty="0" smtClean="0">
                <a:solidFill>
                  <a:srgbClr val="FF0000"/>
                </a:solidFill>
              </a:rPr>
              <a:t>? </a:t>
            </a:r>
            <a:r>
              <a:rPr lang="hu-HU" sz="3200" dirty="0" smtClean="0"/>
              <a:t>nyílik az online pályázati felület.</a:t>
            </a:r>
          </a:p>
          <a:p>
            <a:r>
              <a:rPr lang="hu-HU" sz="3200" dirty="0" smtClean="0"/>
              <a:t>Regisztrálni kell.</a:t>
            </a:r>
          </a:p>
          <a:p>
            <a:r>
              <a:rPr lang="hu-HU" sz="3200" dirty="0" smtClean="0"/>
              <a:t>1-20 kiválasztott kurzus kódját a </a:t>
            </a:r>
            <a:r>
              <a:rPr lang="hu-HU" sz="3200" b="1" dirty="0" smtClean="0"/>
              <a:t>preferencia sorrendjében</a:t>
            </a:r>
            <a:r>
              <a:rPr lang="hu-HU" sz="3200" dirty="0" smtClean="0"/>
              <a:t> a pályázati felületen megjelölni.</a:t>
            </a:r>
          </a:p>
          <a:p>
            <a:r>
              <a:rPr lang="hu-HU" sz="3200" dirty="0" smtClean="0"/>
              <a:t>Egyéni / Szülői (nagykorúaknál Kezes) </a:t>
            </a:r>
            <a:r>
              <a:rPr lang="hu-HU" sz="3200" dirty="0" smtClean="0"/>
              <a:t>hozzájáruló / felelősségvállaló nyilatkozatot online aláírni </a:t>
            </a:r>
            <a:r>
              <a:rPr lang="hu-HU" sz="3200" dirty="0" smtClean="0"/>
              <a:t>(Ügyfélkapus regisztráció szükséges).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0155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Nyelviskolával való kapcsolattartás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3600" dirty="0" smtClean="0"/>
              <a:t>Tempus alapítvány intézi a nyelviskolával a kapcsolattartást.</a:t>
            </a:r>
          </a:p>
          <a:p>
            <a:r>
              <a:rPr lang="hu-HU" sz="3600" dirty="0"/>
              <a:t>É</a:t>
            </a:r>
            <a:r>
              <a:rPr lang="hu-HU" sz="3600" dirty="0" smtClean="0"/>
              <a:t>rtesít, hogy melyik helyre fogadták el a jelentkezést.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193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Utazás szervezése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3600" dirty="0" smtClean="0"/>
              <a:t>Ha megvan a pályázat</a:t>
            </a:r>
          </a:p>
          <a:p>
            <a:pPr lvl="1"/>
            <a:r>
              <a:rPr lang="hu-HU" sz="3600" dirty="0" smtClean="0"/>
              <a:t>A Közbeszerzési </a:t>
            </a:r>
            <a:r>
              <a:rPr lang="hu-HU" sz="3600" dirty="0"/>
              <a:t>és Ellátási </a:t>
            </a:r>
            <a:r>
              <a:rPr lang="hu-HU" sz="3600" dirty="0" smtClean="0"/>
              <a:t>Főigazgatóság (KEF</a:t>
            </a:r>
            <a:r>
              <a:rPr lang="hu-HU" sz="3600" dirty="0"/>
              <a:t>) elektronikus felületén üzemeltetett Utaztatási </a:t>
            </a:r>
            <a:r>
              <a:rPr lang="hu-HU" sz="3600" dirty="0" smtClean="0"/>
              <a:t>Portálon keresztül lehet intézni az </a:t>
            </a:r>
            <a:r>
              <a:rPr lang="hu-HU" sz="3600" dirty="0" smtClean="0"/>
              <a:t>utazást.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10026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Tempus Alapítvány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hlinkClick r:id="rId2"/>
              </a:rPr>
              <a:t>https://</a:t>
            </a:r>
            <a:r>
              <a:rPr lang="hu-HU" sz="3200" dirty="0" smtClean="0">
                <a:hlinkClick r:id="rId2"/>
              </a:rPr>
              <a:t>www.knyp.hu/hu/knyp</a:t>
            </a:r>
            <a:endParaRPr lang="hu-HU" sz="3200" dirty="0" smtClean="0"/>
          </a:p>
          <a:p>
            <a:r>
              <a:rPr lang="hu-HU" sz="3200" dirty="0" smtClean="0"/>
              <a:t>9. és 11. évfolyamos tanulók számára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913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Mekkora összegekről van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3600" dirty="0" smtClean="0"/>
              <a:t>Tandíj, ellátás </a:t>
            </a:r>
            <a:r>
              <a:rPr lang="hu-HU" sz="3600" dirty="0" err="1" smtClean="0"/>
              <a:t>max</a:t>
            </a:r>
            <a:r>
              <a:rPr lang="hu-HU" sz="3600" dirty="0" smtClean="0"/>
              <a:t>. </a:t>
            </a:r>
            <a:r>
              <a:rPr lang="hu-HU" sz="3600" dirty="0" smtClean="0"/>
              <a:t>1500 euró / 1350 angol font </a:t>
            </a:r>
          </a:p>
          <a:p>
            <a:r>
              <a:rPr lang="hu-HU" sz="3600" dirty="0" smtClean="0"/>
              <a:t>utazás, biztosítás </a:t>
            </a:r>
            <a:r>
              <a:rPr lang="hu-HU" sz="3600" dirty="0" err="1" smtClean="0"/>
              <a:t>max</a:t>
            </a:r>
            <a:r>
              <a:rPr lang="hu-HU" sz="3600" dirty="0" smtClean="0"/>
              <a:t>: 150.000 Ft</a:t>
            </a:r>
          </a:p>
          <a:p>
            <a:r>
              <a:rPr lang="hu-HU" sz="3600" dirty="0" smtClean="0"/>
              <a:t>költőpénz kb. 60.000 Ft teljes ellátással / 130.000 Ft félpanzióval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493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Van-e kötelezettség?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Igen</a:t>
            </a:r>
          </a:p>
          <a:p>
            <a:r>
              <a:rPr lang="hu-HU" sz="4000" dirty="0" smtClean="0"/>
              <a:t>Beszámoló készítése (előre meghatározott kérdések alapján).</a:t>
            </a:r>
          </a:p>
          <a:p>
            <a:r>
              <a:rPr lang="hu-HU" sz="4000" dirty="0" smtClean="0"/>
              <a:t>Nyelviskolától kapott igazolás feltöltése.</a:t>
            </a:r>
          </a:p>
        </p:txBody>
      </p:sp>
    </p:spTree>
    <p:extLst>
      <p:ext uri="{BB962C8B-B14F-4D97-AF65-F5344CB8AC3E}">
        <p14:creationId xmlns:p14="http://schemas.microsoft.com/office/powerpoint/2010/main" val="344712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553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Egyéni, csoportos, </a:t>
            </a:r>
            <a:r>
              <a:rPr lang="hu-HU" sz="4400" dirty="0" smtClean="0"/>
              <a:t>(partneriskolai)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595360" cy="4751424"/>
          </a:xfrm>
        </p:spPr>
        <p:txBody>
          <a:bodyPr/>
          <a:lstStyle/>
          <a:p>
            <a:endParaRPr lang="hu-HU" b="1" dirty="0" smtClean="0"/>
          </a:p>
          <a:p>
            <a:r>
              <a:rPr lang="hu-HU" sz="3200" b="1" dirty="0" smtClean="0"/>
              <a:t>Csoportos:</a:t>
            </a:r>
          </a:p>
          <a:p>
            <a:pPr lvl="1"/>
            <a:r>
              <a:rPr lang="hu-HU" sz="3200" b="1" dirty="0" smtClean="0"/>
              <a:t>1 angol (kb. 40 fő)</a:t>
            </a:r>
            <a:r>
              <a:rPr lang="hu-HU" sz="3200" dirty="0" smtClean="0"/>
              <a:t> és </a:t>
            </a:r>
            <a:r>
              <a:rPr lang="hu-HU" sz="3200" b="1" dirty="0" smtClean="0"/>
              <a:t>egy német csoport (kb. </a:t>
            </a:r>
            <a:r>
              <a:rPr lang="hu-HU" sz="3200" b="1" dirty="0" smtClean="0"/>
              <a:t>25+ </a:t>
            </a:r>
            <a:r>
              <a:rPr lang="hu-HU" sz="3200" b="1" dirty="0" smtClean="0"/>
              <a:t>fő) </a:t>
            </a:r>
            <a:r>
              <a:rPr lang="hu-HU" sz="3200" dirty="0" smtClean="0"/>
              <a:t>szervezését vállalja az iskola.</a:t>
            </a:r>
          </a:p>
          <a:p>
            <a:r>
              <a:rPr lang="hu-HU" sz="3200" b="1" dirty="0" smtClean="0"/>
              <a:t>Egyéni:</a:t>
            </a:r>
          </a:p>
          <a:p>
            <a:pPr lvl="1"/>
            <a:r>
              <a:rPr lang="hu-HU" sz="3200" dirty="0" smtClean="0"/>
              <a:t>11. évfolyam </a:t>
            </a:r>
            <a:r>
              <a:rPr lang="hu-HU" sz="3200" b="1" dirty="0" smtClean="0"/>
              <a:t>nagykorú diák</a:t>
            </a:r>
            <a:r>
              <a:rPr lang="hu-HU" sz="3200" dirty="0" smtClean="0"/>
              <a:t>jainak, különösen ha a </a:t>
            </a:r>
            <a:r>
              <a:rPr lang="hu-HU" sz="3200" b="1" dirty="0" smtClean="0"/>
              <a:t>haladó nyelv</a:t>
            </a:r>
            <a:r>
              <a:rPr lang="hu-HU" sz="3200" dirty="0" smtClean="0"/>
              <a:t> célországát választják.</a:t>
            </a:r>
            <a:endParaRPr lang="hu-HU" sz="3200" b="1" dirty="0" smtClean="0"/>
          </a:p>
          <a:p>
            <a:pPr marL="0" indent="0">
              <a:buNone/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38286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Kinek javasoljuk a csoportos utazást?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u-HU" b="1" dirty="0"/>
          </a:p>
          <a:p>
            <a:pPr lvl="1"/>
            <a:r>
              <a:rPr lang="hu-HU" sz="3600" dirty="0"/>
              <a:t>Elsősorban a </a:t>
            </a:r>
            <a:r>
              <a:rPr lang="hu-HU" sz="3600" b="1" dirty="0"/>
              <a:t>9. évfolyamon </a:t>
            </a:r>
            <a:r>
              <a:rPr lang="hu-HU" sz="3600" dirty="0"/>
              <a:t>az angolt </a:t>
            </a:r>
            <a:r>
              <a:rPr lang="hu-HU" sz="3600" b="1" dirty="0"/>
              <a:t>első idegen nyelv</a:t>
            </a:r>
            <a:r>
              <a:rPr lang="hu-HU" sz="3600" dirty="0"/>
              <a:t>ként tanulóknak.</a:t>
            </a:r>
          </a:p>
          <a:p>
            <a:pPr lvl="1"/>
            <a:r>
              <a:rPr lang="hu-HU" sz="3600" dirty="0"/>
              <a:t>Korlátozott mértékben </a:t>
            </a:r>
            <a:r>
              <a:rPr lang="hu-HU" sz="3600" b="1" dirty="0"/>
              <a:t>11.-es</a:t>
            </a:r>
            <a:r>
              <a:rPr lang="hu-HU" sz="3600" dirty="0"/>
              <a:t>, az utazás időpontjában még </a:t>
            </a:r>
            <a:r>
              <a:rPr lang="hu-HU" sz="3600" b="1" dirty="0"/>
              <a:t>kiskorú</a:t>
            </a:r>
            <a:r>
              <a:rPr lang="hu-HU" sz="3600" dirty="0"/>
              <a:t> </a:t>
            </a:r>
            <a:r>
              <a:rPr lang="hu-HU" sz="3600" dirty="0" smtClean="0"/>
              <a:t>diákoknak</a:t>
            </a:r>
            <a:r>
              <a:rPr lang="hu-HU" sz="3600" dirty="0"/>
              <a:t> </a:t>
            </a:r>
            <a:r>
              <a:rPr lang="hu-HU" sz="3600" dirty="0" smtClean="0"/>
              <a:t>a</a:t>
            </a:r>
            <a:r>
              <a:rPr lang="hu-HU" sz="3600" dirty="0" smtClean="0"/>
              <a:t> </a:t>
            </a:r>
            <a:r>
              <a:rPr lang="hu-HU" sz="3600" b="1" dirty="0"/>
              <a:t>második idegen </a:t>
            </a:r>
            <a:r>
              <a:rPr lang="hu-HU" sz="3600" b="1" dirty="0" smtClean="0"/>
              <a:t>nyelvből</a:t>
            </a:r>
            <a:r>
              <a:rPr lang="hu-HU" sz="3600" dirty="0" smtClean="0"/>
              <a:t>.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0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Angol csoportos 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Concorde International Summer School</a:t>
            </a:r>
            <a:endParaRPr lang="en-GB" sz="3600" dirty="0" smtClean="0"/>
          </a:p>
          <a:p>
            <a:pPr lvl="1"/>
            <a:r>
              <a:rPr lang="hu-HU" sz="3600" dirty="0" smtClean="0"/>
              <a:t>Július 3-17.</a:t>
            </a:r>
          </a:p>
          <a:p>
            <a:pPr lvl="1"/>
            <a:r>
              <a:rPr lang="hu-HU" sz="3600" dirty="0" smtClean="0"/>
              <a:t>40 fő</a:t>
            </a:r>
          </a:p>
          <a:p>
            <a:pPr lvl="1"/>
            <a:r>
              <a:rPr lang="hu-HU" sz="3600" b="1" dirty="0" smtClean="0"/>
              <a:t>Canterbury</a:t>
            </a: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3962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Canterbury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13285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" y="0"/>
            <a:ext cx="8929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Elhelyezés, étkezés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Családoknál</a:t>
            </a:r>
            <a:r>
              <a:rPr lang="hu-HU" sz="4000" dirty="0" smtClean="0"/>
              <a:t> – 2-3 tanuló egy-egy családnál.</a:t>
            </a:r>
          </a:p>
          <a:p>
            <a:pPr lvl="1"/>
            <a:r>
              <a:rPr lang="hu-HU" sz="4000" dirty="0" smtClean="0"/>
              <a:t>Teljes ellátás – reggeli és vacsora a családnál + csomagolt </a:t>
            </a:r>
            <a:r>
              <a:rPr lang="hu-HU" sz="4000" dirty="0" smtClean="0"/>
              <a:t>ebéd</a:t>
            </a:r>
          </a:p>
          <a:p>
            <a:pPr lvl="1"/>
            <a:r>
              <a:rPr lang="hu-HU" sz="4000" dirty="0" smtClean="0"/>
              <a:t>Utazás a nyelviskolába</a:t>
            </a:r>
            <a:endParaRPr lang="hu-HU" sz="4000" dirty="0" smtClean="0"/>
          </a:p>
        </p:txBody>
      </p:sp>
    </p:spTree>
    <p:extLst>
      <p:ext uri="{BB962C8B-B14F-4D97-AF65-F5344CB8AC3E}">
        <p14:creationId xmlns:p14="http://schemas.microsoft.com/office/powerpoint/2010/main" val="247750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Első nap</a:t>
            </a:r>
            <a:r>
              <a:rPr lang="hu-HU" sz="3200" dirty="0" smtClean="0"/>
              <a:t> </a:t>
            </a:r>
            <a:r>
              <a:rPr lang="hu-HU" sz="3200" b="1" dirty="0" smtClean="0"/>
              <a:t>szintfelmérés</a:t>
            </a:r>
          </a:p>
          <a:p>
            <a:r>
              <a:rPr lang="hu-HU" sz="3200" dirty="0" smtClean="0"/>
              <a:t>Max. </a:t>
            </a:r>
            <a:r>
              <a:rPr lang="hu-HU" sz="3200" dirty="0" smtClean="0"/>
              <a:t>12-15 fős csoportok – vegyesen, külföldi diákokkal együtt</a:t>
            </a:r>
          </a:p>
          <a:p>
            <a:r>
              <a:rPr lang="hu-HU" sz="3200" b="1" dirty="0" smtClean="0"/>
              <a:t>Heti 20 nyelvóra </a:t>
            </a:r>
            <a:r>
              <a:rPr lang="hu-HU" sz="3200" dirty="0" smtClean="0"/>
              <a:t>– feladatközpontú, mind a négy készséget fejlesztő tanulás</a:t>
            </a:r>
            <a:endParaRPr lang="hu-HU" sz="3200" dirty="0"/>
          </a:p>
          <a:p>
            <a:pPr lvl="1"/>
            <a:r>
              <a:rPr lang="hu-HU" sz="3200" dirty="0" smtClean="0"/>
              <a:t>autentikus környezetben való nyelvhasználat </a:t>
            </a:r>
          </a:p>
          <a:p>
            <a:r>
              <a:rPr lang="hu-HU" sz="3200" b="1" dirty="0" smtClean="0"/>
              <a:t>Szabadidős programok </a:t>
            </a:r>
            <a:r>
              <a:rPr lang="hu-HU" sz="3200" dirty="0" smtClean="0"/>
              <a:t>délutánonként és hétvégén: történelmi nevezetességek meglátogatása, </a:t>
            </a:r>
            <a:r>
              <a:rPr lang="hu-HU" sz="3200" dirty="0" smtClean="0"/>
              <a:t>kirándulások, </a:t>
            </a:r>
            <a:r>
              <a:rPr lang="hu-HU" sz="3200" dirty="0" smtClean="0"/>
              <a:t>sport program</a:t>
            </a:r>
          </a:p>
        </p:txBody>
      </p:sp>
    </p:spTree>
    <p:extLst>
      <p:ext uri="{BB962C8B-B14F-4D97-AF65-F5344CB8AC3E}">
        <p14:creationId xmlns:p14="http://schemas.microsoft.com/office/powerpoint/2010/main" val="268105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365</TotalTime>
  <Words>608</Words>
  <Application>Microsoft Office PowerPoint</Application>
  <PresentationFormat>Diavetítés a képernyőre (4:3 oldalarány)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Soho</vt:lpstr>
      <vt:lpstr>Külföldi nyelvtanulási program</vt:lpstr>
      <vt:lpstr>Tempus Alapítvány</vt:lpstr>
      <vt:lpstr>Egyéni, csoportos, (partneriskolai)</vt:lpstr>
      <vt:lpstr>Kinek javasoljuk a csoportos utazást?</vt:lpstr>
      <vt:lpstr>Angol csoportos utazás</vt:lpstr>
      <vt:lpstr>Canterbury</vt:lpstr>
      <vt:lpstr>PowerPoint bemutató</vt:lpstr>
      <vt:lpstr>Elhelyezés, étkezés</vt:lpstr>
      <vt:lpstr>Program</vt:lpstr>
      <vt:lpstr>Utazás</vt:lpstr>
      <vt:lpstr>További teendők 1.</vt:lpstr>
      <vt:lpstr>További teendők 2</vt:lpstr>
      <vt:lpstr>Hogyan történik a pénzügyek intézése?</vt:lpstr>
      <vt:lpstr>Milyen kötelezettséggel jár?</vt:lpstr>
      <vt:lpstr>Egyéni pályázat</vt:lpstr>
      <vt:lpstr>Pályázhat-e, akinek van nyelvvizsgája vagy érettségije?</vt:lpstr>
      <vt:lpstr>Egyéni pályázat - Hogyan kell pályázni?</vt:lpstr>
      <vt:lpstr>Nyelviskolával való kapcsolattartás</vt:lpstr>
      <vt:lpstr>Utazás szervezése</vt:lpstr>
      <vt:lpstr>Mekkora összegekről van szó?</vt:lpstr>
      <vt:lpstr>Van-e kötelezettség?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Nyelvi utazások</dc:title>
  <dc:creator>Victor Mónika</dc:creator>
  <cp:lastModifiedBy>Victor Mónika</cp:lastModifiedBy>
  <cp:revision>46</cp:revision>
  <dcterms:created xsi:type="dcterms:W3CDTF">2020-01-13T13:19:06Z</dcterms:created>
  <dcterms:modified xsi:type="dcterms:W3CDTF">2021-12-08T15:11:08Z</dcterms:modified>
</cp:coreProperties>
</file>