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Gill Sans" panose="020B060402020202020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143766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cxnSp>
        <p:nvCxnSpPr>
          <p:cNvPr id="20" name="Google Shape;20;p2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 rot="5400000">
            <a:off x="4527910" y="-1060599"/>
            <a:ext cx="3450613" cy="96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cxnSp>
        <p:nvCxnSpPr>
          <p:cNvPr id="88" name="Google Shape;88;p11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 rot="5400000">
            <a:off x="7917038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 rot="5400000">
            <a:off x="3029143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cxnSp>
        <p:nvCxnSpPr>
          <p:cNvPr id="95" name="Google Shape;95;p12"/>
          <p:cNvCxnSpPr/>
          <p:nvPr/>
        </p:nvCxnSpPr>
        <p:spPr>
          <a:xfrm>
            <a:off x="9439111" y="798973"/>
            <a:ext cx="0" cy="4659889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cxnSp>
        <p:nvCxnSpPr>
          <p:cNvPr id="27" name="Google Shape;27;p3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cxnSp>
        <p:nvCxnSpPr>
          <p:cNvPr id="34" name="Google Shape;34;p4"/>
          <p:cNvCxnSpPr/>
          <p:nvPr/>
        </p:nvCxnSpPr>
        <p:spPr>
          <a:xfrm>
            <a:off x="1454239" y="3804985"/>
            <a:ext cx="8630446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cxnSp>
        <p:nvCxnSpPr>
          <p:cNvPr id="42" name="Google Shape;42;p5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3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4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cxnSp>
        <p:nvCxnSpPr>
          <p:cNvPr id="52" name="Google Shape;52;p6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cxnSp>
        <p:nvCxnSpPr>
          <p:cNvPr id="58" name="Google Shape;58;p7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cxnSp>
        <p:nvCxnSpPr>
          <p:cNvPr id="70" name="Google Shape;70;p9"/>
          <p:cNvCxnSpPr/>
          <p:nvPr/>
        </p:nvCxnSpPr>
        <p:spPr>
          <a:xfrm>
            <a:off x="1448280" y="3205491"/>
            <a:ext cx="326949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0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3" name="Google Shape;73;p10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>
            <a:spLocks noGrp="1"/>
          </p:cNvSpPr>
          <p:nvPr>
            <p:ph type="pic" idx="2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7" name="Google Shape;77;p10"/>
          <p:cNvSpPr txBox="1">
            <a:spLocks noGrp="1"/>
          </p:cNvSpPr>
          <p:nvPr>
            <p:ph type="body" idx="1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dt" idx="10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ftr" idx="11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cxnSp>
        <p:nvCxnSpPr>
          <p:cNvPr id="81" name="Google Shape;81;p10"/>
          <p:cNvCxnSpPr/>
          <p:nvPr/>
        </p:nvCxnSpPr>
        <p:spPr>
          <a:xfrm>
            <a:off x="1447382" y="3143605"/>
            <a:ext cx="552735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3">
            <a:alphaModFix/>
          </a:blip>
          <a:srcRect t="1538" b="-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cxnSp>
        <p:nvCxnSpPr>
          <p:cNvPr id="13" name="Google Shape;13;p1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aladhalo.hu/szinek/meghato-es-csodaszep-apas-szules-video/" TargetMode="External"/><Relationship Id="rId5" Type="http://schemas.openxmlformats.org/officeDocument/2006/relationships/hyperlink" Target="https://www.youtube.com/watch?v=b4Pw8swvo9s" TargetMode="Externa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</a:pPr>
            <a:r>
              <a:rPr lang="hu-HU"/>
              <a:t>TERHESSÉG, </a:t>
            </a:r>
            <a:br>
              <a:rPr lang="hu-HU"/>
            </a:br>
            <a:r>
              <a:rPr lang="hu-HU"/>
              <a:t>SZÜLÉS</a:t>
            </a:r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GKE DEG HALLBIOLÓGIA</a:t>
            </a:r>
            <a:endParaRPr/>
          </a:p>
        </p:txBody>
      </p:sp>
      <p:pic>
        <p:nvPicPr>
          <p:cNvPr id="102" name="Google Shape;1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8175" y="277015"/>
            <a:ext cx="3865199" cy="3237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hu-HU"/>
              <a:t>2. A KITOLÁSI SZAKASZ</a:t>
            </a:r>
            <a:endParaRPr/>
          </a:p>
        </p:txBody>
      </p:sp>
      <p:pic>
        <p:nvPicPr>
          <p:cNvPr id="166" name="Google Shape;166;p22" descr="A szülé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1579" y="2296311"/>
            <a:ext cx="4960443" cy="288945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 txBox="1">
            <a:spLocks noGrp="1"/>
          </p:cNvSpPr>
          <p:nvPr>
            <p:ph type="body" idx="1"/>
          </p:nvPr>
        </p:nvSpPr>
        <p:spPr>
          <a:xfrm>
            <a:off x="6892299" y="2015734"/>
            <a:ext cx="416255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Tolófájások. Hasprés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Esetleg gátmetszés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Megszületik a fej, majd a többi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Elkötik, majd elvágják a köldökzsinórt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Felsír a baba. A tüdők megtelnek levegővel.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/>
          <p:nvPr/>
        </p:nvSpPr>
        <p:spPr>
          <a:xfrm>
            <a:off x="2" y="0"/>
            <a:ext cx="12191695" cy="6858000"/>
          </a:xfrm>
          <a:prstGeom prst="rect">
            <a:avLst/>
          </a:prstGeom>
          <a:gradFill>
            <a:gsLst>
              <a:gs pos="0">
                <a:srgbClr val="EBE9E6"/>
              </a:gs>
              <a:gs pos="100000">
                <a:srgbClr val="C9C5C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73" name="Google Shape;173;p23"/>
          <p:cNvCxnSpPr/>
          <p:nvPr/>
        </p:nvCxnSpPr>
        <p:spPr>
          <a:xfrm>
            <a:off x="1453896" y="1847088"/>
            <a:ext cx="4177373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hu-HU"/>
              <a:t>A LEPÉNYI SZAKASZ. AZ ÚJSZÜLÖTT</a:t>
            </a:r>
            <a:endParaRPr/>
          </a:p>
        </p:txBody>
      </p:sp>
      <p:sp>
        <p:nvSpPr>
          <p:cNvPr id="175" name="Google Shape;175;p23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6" name="Google Shape;176;p23"/>
          <p:cNvSpPr txBox="1">
            <a:spLocks noGrp="1"/>
          </p:cNvSpPr>
          <p:nvPr>
            <p:ph type="body" idx="1"/>
          </p:nvPr>
        </p:nvSpPr>
        <p:spPr>
          <a:xfrm>
            <a:off x="1451581" y="2015732"/>
            <a:ext cx="4172212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Néhány fájással a placenta is megszületik.</a:t>
            </a:r>
            <a:endParaRPr/>
          </a:p>
          <a:p>
            <a:pPr marL="228600" lvl="0" indent="-76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Imprinting</a:t>
            </a:r>
            <a:endParaRPr sz="240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A mama hasára fektetik, esetleg szopik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Kialakul a család</a:t>
            </a:r>
            <a:endParaRPr/>
          </a:p>
          <a:p>
            <a:pPr marL="228600" lvl="0" indent="-76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228600" lvl="0" indent="-76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228600" lvl="0" indent="-76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177" name="Google Shape;17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4411" y="1833848"/>
            <a:ext cx="4960442" cy="2604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3"/>
          <p:cNvPicPr preferRelativeResize="0"/>
          <p:nvPr/>
        </p:nvPicPr>
        <p:blipFill rotWithShape="1">
          <a:blip r:embed="rId4">
            <a:alphaModFix/>
          </a:blip>
          <a:srcRect t="1538" b="-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9" name="Google Shape;179;p23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5" name="Google Shape;185;p24"/>
          <p:cNvPicPr preferRelativeResize="0"/>
          <p:nvPr/>
        </p:nvPicPr>
        <p:blipFill rotWithShape="1">
          <a:blip r:embed="rId3">
            <a:alphaModFix/>
          </a:blip>
          <a:srcRect t="1538" b="-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24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87" name="Google Shape;187;p24" descr="A képen baba, beltéri, személy, ágy látható&#10;&#10;Automatikusan generált leírá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t="10066" b="53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 txBox="1"/>
          <p:nvPr/>
        </p:nvSpPr>
        <p:spPr>
          <a:xfrm>
            <a:off x="6088582" y="920558"/>
            <a:ext cx="610339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https://www.youtube.com/watch?v=b4Pw8swvo9s</a:t>
            </a:r>
            <a:endParaRPr sz="1800" u="sng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6"/>
              </a:rPr>
              <a:t>https://csaladhalo.hu/szinek/meghato-es-csodaszep-apas-szules-video/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hu-HU"/>
              <a:t>AZ ÚJSZÜLÖTT ELLÁTÁSA</a:t>
            </a:r>
            <a:endParaRPr/>
          </a:p>
        </p:txBody>
      </p:sp>
      <p:sp>
        <p:nvSpPr>
          <p:cNvPr id="194" name="Google Shape;194;p25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Légutait szabaddá teszik.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Az újszülött vizsgálata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APGAR index értékek (szívverés, légzés, reflexek, izomtónus, bőrszín)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Első oltások: BCG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Szűrés: FKU (fenil-ketonúria)</a:t>
            </a:r>
            <a:endParaRPr/>
          </a:p>
          <a:p>
            <a:pPr marL="228600" lvl="0" indent="-76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hu-HU"/>
              <a:t>CSÁSZÁRMETSZÉS</a:t>
            </a:r>
            <a:endParaRPr/>
          </a:p>
        </p:txBody>
      </p:sp>
      <p:sp>
        <p:nvSpPr>
          <p:cNvPr id="200" name="Google Shape;200;p26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hu-HU" sz="2800"/>
              <a:t>Ha túl nagy a baba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hu-HU" sz="2800"/>
              <a:t>Ha veszélyben van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hu-HU" sz="2800"/>
              <a:t>Ha volt már több császárja a mamának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hu-HU" sz="2800"/>
              <a:t>Altatásban v. gerincvelői érzéstelenítésben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hu-HU" sz="2800"/>
              <a:t>A hasfalat vágják fel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hu-HU" sz="2800"/>
              <a:t>Kevésbé természetes élmény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hu-HU" sz="2800"/>
              <a:t>Mo: 30%! (kicsit sok)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hu-HU"/>
              <a:t>SZOPTATÁS</a:t>
            </a:r>
            <a:endParaRPr/>
          </a:p>
        </p:txBody>
      </p:sp>
      <p:sp>
        <p:nvSpPr>
          <p:cNvPr id="206" name="Google Shape;206;p27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Reflexes folyamat: szopóreflex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Anyai tejkilövellés: az újszülött látványára, hangjára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Tápanyagok (fehérje, szénhidrát, zsír) megfelelő arányban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Vitaminok, ásványi anyagok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Antitestek – immunitás!!!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Anya-baba kapcsolat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hu-HU"/>
              <a:t>KÉPEK</a:t>
            </a:r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hu-HU"/>
              <a:t>Sulinet.hu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hu-HU"/>
              <a:t>NKP.hu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hu-HU"/>
              <a:t>Nutriklub.hu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hu-HU"/>
              <a:t>A TERHESSÉG KIMUTATÁSA</a:t>
            </a:r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Gyanújelek: émelygés, hányás, aluszékonyság, emlők feszülése, menstruáció kimaradása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Hormon kimutatása antitestekkel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A hCG elleni antitestet termeltetnek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Színreakcióval kapcsolják össze a az antigén-antitest reakciót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A várandós nő vizeletéből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hu-HU"/>
              <a:t> A TERHESSÉG HOSSZA, SZAKASZAI</a:t>
            </a:r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280 nap, 9 hónap. Trimeszterek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0-3 hónap: legérzékenyebb, sérülékenyebb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Totipotens sejtekből indulva differenciálódás, intenzív sejtosztódások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Szervtelepek kialakulása. Végtagbimbók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12 hetesen: Működő szív, csőidegrendszer, agyi elektromos jelek</a:t>
            </a:r>
            <a:endParaRPr/>
          </a:p>
        </p:txBody>
      </p:sp>
      <p:pic>
        <p:nvPicPr>
          <p:cNvPr id="115" name="Google Shape;11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00" y="277813"/>
            <a:ext cx="2381250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 txBox="1"/>
          <p:nvPr/>
        </p:nvSpPr>
        <p:spPr>
          <a:xfrm>
            <a:off x="10144745" y="2853991"/>
            <a:ext cx="11913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12 hetes magzat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hu-HU"/>
              <a:t>A MÁSODIK HARMAD</a:t>
            </a:r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4-6. hónap: Már működő, kifejlett lepény.  Anyagcsere + hormont termel.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Kifejlődnek a nemi szervek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Csontosodás a porcos váz helyett. Érezhető mozgások.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Felismerhető arc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Egyre több szerv működik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Hall a baba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/>
          <p:nvPr/>
        </p:nvSpPr>
        <p:spPr>
          <a:xfrm>
            <a:off x="2" y="0"/>
            <a:ext cx="12191695" cy="6858000"/>
          </a:xfrm>
          <a:prstGeom prst="rect">
            <a:avLst/>
          </a:prstGeom>
          <a:gradFill>
            <a:gsLst>
              <a:gs pos="0">
                <a:srgbClr val="EBE9E6"/>
              </a:gs>
              <a:gs pos="100000">
                <a:srgbClr val="C9C5C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28" name="Google Shape;128;p17"/>
          <p:cNvCxnSpPr/>
          <p:nvPr/>
        </p:nvCxnSpPr>
        <p:spPr>
          <a:xfrm>
            <a:off x="1453896" y="1847088"/>
            <a:ext cx="4177373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hu-HU"/>
              <a:t>HARMADIK HARMAD</a:t>
            </a:r>
            <a:endParaRPr/>
          </a:p>
        </p:txBody>
      </p:sp>
      <p:sp>
        <p:nvSpPr>
          <p:cNvPr id="130" name="Google Shape;130;p1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1"/>
          </p:nvPr>
        </p:nvSpPr>
        <p:spPr>
          <a:xfrm>
            <a:off x="1451581" y="2015732"/>
            <a:ext cx="4172212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A zsírpárnák kialakulása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Jelentős súlygyarapodás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A tüdők érése felületaktív anyag a léghólyagok felszínén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A baba befordul: fejvégű fekvésbe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A méh leszáll</a:t>
            </a:r>
            <a:endParaRPr/>
          </a:p>
          <a:p>
            <a:pPr marL="228600" lvl="0" indent="-76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132" name="Google Shape;13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6507" y="805583"/>
            <a:ext cx="4276249" cy="4660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4">
            <a:alphaModFix/>
          </a:blip>
          <a:srcRect t="1538" b="-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17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hu-HU"/>
              <a:t>HORMONÁLIS VÁLTOZÁSOK A TERHESSÉG ALATT</a:t>
            </a:r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>
            <a:off x="1294362" y="1329136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hCG – chorion – a sárgatest fennmaradása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Ösztrogén, progeszteron termelés megemelkedik. Sárgatest, majd lepény termeli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Progeszteron: méhnyálkahártya megtartása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Ösztrogén: tüszőérést gátolja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Oxitocin: a terhesség végén – hipofízis hátsó lebeny – a szülés megindítása (ok?)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Tejelválasztást serkentő hormon: szülés után hipofízis elülső lebeny</a:t>
            </a:r>
            <a:endParaRPr/>
          </a:p>
          <a:p>
            <a:pPr marL="228600" lvl="0" indent="-76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hu-HU"/>
              <a:t>A MAGZAT VIZSGÁLATA</a:t>
            </a:r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Manuális vizsgálat (hüvelyen át)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Ultrahang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Vérkép (Vashiány, hemoglobin, egyes fejlődési rendellenességek szűrése)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Chorionbiopszia, amniocentézis: a magzat leváló sejtjeiből genetikai vizsgálat – ha szűrés szükséges</a:t>
            </a:r>
            <a:endParaRPr/>
          </a:p>
        </p:txBody>
      </p:sp>
      <p:pic>
        <p:nvPicPr>
          <p:cNvPr id="147" name="Google Shape;14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3400" y="158609"/>
            <a:ext cx="3778889" cy="273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hu-HU"/>
              <a:t>A DOWN-BETEGSÉG AZ ANYAI ÉLETKOR FÜGGVÉNYÉBEN</a:t>
            </a:r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A 21. kromoszóma</a:t>
            </a:r>
            <a:br>
              <a:rPr lang="hu-HU" sz="2400"/>
            </a:br>
            <a:r>
              <a:rPr lang="hu-HU" sz="2400"/>
              <a:t>triszómiája</a:t>
            </a:r>
            <a:endParaRPr sz="2400"/>
          </a:p>
          <a:p>
            <a:pPr marL="228600" lvl="0" indent="-76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Mi lehet ennek az oka?</a:t>
            </a:r>
            <a:endParaRPr/>
          </a:p>
        </p:txBody>
      </p:sp>
      <p:pic>
        <p:nvPicPr>
          <p:cNvPr id="154" name="Google Shape;154;p20" descr="F18-22co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5362" y="1391655"/>
            <a:ext cx="5057775" cy="440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hu-HU"/>
              <a:t>A SZÜLÉS</a:t>
            </a:r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40. héten. Méhösszehúzódásokkal (=fájások) vagy elmegy a magzatvíz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Szakaszok: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1. Tágulás – egyre sűrűbb fájások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A méhnyak, méhszáj tágul, eltűnik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A baba lefelé mozog a szülőcsatornában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Akár 8-12 óra is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éria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</Words>
  <Application>Microsoft Office PowerPoint</Application>
  <PresentationFormat>Szélesvásznú</PresentationFormat>
  <Paragraphs>92</Paragraphs>
  <Slides>16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0" baseType="lpstr">
      <vt:lpstr>Gill Sans</vt:lpstr>
      <vt:lpstr>Arial</vt:lpstr>
      <vt:lpstr>Calibri</vt:lpstr>
      <vt:lpstr>Galéria</vt:lpstr>
      <vt:lpstr>TERHESSÉG,  SZÜLÉS</vt:lpstr>
      <vt:lpstr>A TERHESSÉG KIMUTATÁSA</vt:lpstr>
      <vt:lpstr> A TERHESSÉG HOSSZA, SZAKASZAI</vt:lpstr>
      <vt:lpstr>A MÁSODIK HARMAD</vt:lpstr>
      <vt:lpstr>HARMADIK HARMAD</vt:lpstr>
      <vt:lpstr>HORMONÁLIS VÁLTOZÁSOK A TERHESSÉG ALATT</vt:lpstr>
      <vt:lpstr>A MAGZAT VIZSGÁLATA</vt:lpstr>
      <vt:lpstr>A DOWN-BETEGSÉG AZ ANYAI ÉLETKOR FÜGGVÉNYÉBEN</vt:lpstr>
      <vt:lpstr>A SZÜLÉS</vt:lpstr>
      <vt:lpstr>2. A KITOLÁSI SZAKASZ</vt:lpstr>
      <vt:lpstr>A LEPÉNYI SZAKASZ. AZ ÚJSZÜLÖTT</vt:lpstr>
      <vt:lpstr>PowerPoint-bemutató</vt:lpstr>
      <vt:lpstr>AZ ÚJSZÜLÖTT ELLÁTÁSA</vt:lpstr>
      <vt:lpstr>CSÁSZÁRMETSZÉS</vt:lpstr>
      <vt:lpstr>SZOPTATÁS</vt:lpstr>
      <vt:lpstr>KÉPEK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TERHESSÉG,  SZÜLÉS</dc:title>
  <dc:creator>Kézdy Edit</dc:creator>
  <cp:lastModifiedBy>Kézdy Edit</cp:lastModifiedBy>
  <cp:revision>1</cp:revision>
  <dcterms:modified xsi:type="dcterms:W3CDTF">2023-11-23T12:23:40Z</dcterms:modified>
</cp:coreProperties>
</file>