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5" r:id="rId5"/>
    <p:sldId id="266" r:id="rId6"/>
    <p:sldId id="264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35AB0A-AA7C-4038-819E-5D6E8E4EFD3E}" type="datetimeFigureOut">
              <a:rPr lang="hu-HU" smtClean="0"/>
              <a:t>2023. 11. 23.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C8F3C6-A907-4228-8843-37184B9CD4F9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mmelweis.hu/biztonsagosszex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erve.com/july/a-megel-z-orvostan-s-n-peg-szs-gtan-t-rgy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GKE DEG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Nemi úton terjedő betegségek</a:t>
            </a:r>
          </a:p>
        </p:txBody>
      </p:sp>
    </p:spTree>
    <p:extLst>
      <p:ext uri="{BB962C8B-B14F-4D97-AF65-F5344CB8AC3E}">
        <p14:creationId xmlns:p14="http://schemas.microsoft.com/office/powerpoint/2010/main" val="180150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>
                <a:hlinkClick r:id="rId2"/>
              </a:rPr>
              <a:t>https://semmelweis.hu/biztonsagosszex/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Továbbiak</a:t>
            </a:r>
          </a:p>
        </p:txBody>
      </p:sp>
    </p:spTree>
    <p:extLst>
      <p:ext uri="{BB962C8B-B14F-4D97-AF65-F5344CB8AC3E}">
        <p14:creationId xmlns:p14="http://schemas.microsoft.com/office/powerpoint/2010/main" val="328403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Wikipedia</a:t>
            </a:r>
            <a:endParaRPr lang="hu-HU" dirty="0" smtClean="0"/>
          </a:p>
          <a:p>
            <a:r>
              <a:rPr lang="hu-HU" dirty="0">
                <a:hlinkClick r:id="rId2"/>
              </a:rPr>
              <a:t>https</a:t>
            </a:r>
            <a:r>
              <a:rPr lang="hu-HU">
                <a:hlinkClick r:id="rId2"/>
              </a:rPr>
              <a:t>://</a:t>
            </a:r>
            <a:r>
              <a:rPr lang="hu-HU" smtClean="0">
                <a:hlinkClick r:id="rId2"/>
              </a:rPr>
              <a:t>www.slideserve.com/july/a-megel-z-orvostan-s-n-peg-szs-gtan-t-rgya</a:t>
            </a:r>
            <a:endParaRPr lang="hu-HU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Képek forrása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726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Fertőző betegségek</a:t>
            </a:r>
          </a:p>
          <a:p>
            <a:r>
              <a:rPr lang="hu-HU" dirty="0"/>
              <a:t>Általában olyan kórokozók, amely szabad levegőn nem élnek túl</a:t>
            </a:r>
          </a:p>
          <a:p>
            <a:r>
              <a:rPr lang="hu-HU" dirty="0"/>
              <a:t>Vérrel, nemi váladékkal terjednek</a:t>
            </a:r>
          </a:p>
          <a:p>
            <a:endParaRPr lang="hu-HU" dirty="0"/>
          </a:p>
          <a:p>
            <a:r>
              <a:rPr lang="hu-HU" dirty="0"/>
              <a:t>Mindig gyógyítani kell a partnereket is!</a:t>
            </a:r>
          </a:p>
          <a:p>
            <a:r>
              <a:rPr lang="hu-HU" dirty="0"/>
              <a:t>Megelőzés, </a:t>
            </a:r>
            <a:r>
              <a:rPr lang="hu-HU" dirty="0" err="1"/>
              <a:t>megelőzés</a:t>
            </a:r>
            <a:r>
              <a:rPr lang="hu-HU" dirty="0"/>
              <a:t>, </a:t>
            </a:r>
            <a:r>
              <a:rPr lang="hu-HU" dirty="0" err="1"/>
              <a:t>megelőzés</a:t>
            </a:r>
            <a:r>
              <a:rPr lang="hu-HU" dirty="0"/>
              <a:t>:</a:t>
            </a:r>
          </a:p>
          <a:p>
            <a:r>
              <a:rPr lang="hu-HU" dirty="0"/>
              <a:t>Monogám kapcsolatok, gumi óvszer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STD = </a:t>
            </a:r>
            <a:r>
              <a:rPr lang="hu-HU" dirty="0" err="1"/>
              <a:t>sexually</a:t>
            </a:r>
            <a:r>
              <a:rPr lang="hu-HU" dirty="0"/>
              <a:t> </a:t>
            </a:r>
            <a:r>
              <a:rPr lang="hu-HU" dirty="0" err="1"/>
              <a:t>transmitted</a:t>
            </a:r>
            <a:r>
              <a:rPr lang="hu-HU" dirty="0"/>
              <a:t> </a:t>
            </a:r>
            <a:r>
              <a:rPr lang="hu-HU" dirty="0" err="1"/>
              <a:t>deseases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98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1. Szifilisz = vérbaj = luesz</a:t>
            </a:r>
          </a:p>
          <a:p>
            <a:endParaRPr lang="hu-HU" dirty="0"/>
          </a:p>
          <a:p>
            <a:r>
              <a:rPr lang="hu-HU" dirty="0">
                <a:solidFill>
                  <a:schemeClr val="tx1"/>
                </a:solidFill>
              </a:rPr>
              <a:t>Sebek a fertőzés helyén (nemi tájék, garat)</a:t>
            </a:r>
          </a:p>
          <a:p>
            <a:r>
              <a:rPr lang="hu-HU" dirty="0">
                <a:solidFill>
                  <a:schemeClr val="tx1"/>
                </a:solidFill>
              </a:rPr>
              <a:t>Spirális baktérium: </a:t>
            </a:r>
            <a:r>
              <a:rPr lang="hu-HU" dirty="0" err="1">
                <a:solidFill>
                  <a:schemeClr val="tx1"/>
                </a:solidFill>
              </a:rPr>
              <a:t>Treponema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pallidum</a:t>
            </a:r>
            <a:r>
              <a:rPr lang="hu-HU" dirty="0">
                <a:solidFill>
                  <a:schemeClr val="tx1"/>
                </a:solidFill>
              </a:rPr>
              <a:t> okozza</a:t>
            </a:r>
          </a:p>
          <a:p>
            <a:r>
              <a:rPr lang="hu-HU" dirty="0">
                <a:solidFill>
                  <a:schemeClr val="tx1"/>
                </a:solidFill>
              </a:rPr>
              <a:t>Antibiotikummal gyógyítható 1943 óta.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Korábban népbetegség volt. (francia kór, nápolyi betegség, törököknél keresztény betegség…)</a:t>
            </a:r>
          </a:p>
          <a:p>
            <a:r>
              <a:rPr lang="hu-HU" dirty="0">
                <a:solidFill>
                  <a:schemeClr val="tx1"/>
                </a:solidFill>
              </a:rPr>
              <a:t>Rettegett Iván, Semmelweis, Hitler, Lenin, Ady, Munkácsy, Gauguin, Van Gogh, </a:t>
            </a:r>
            <a:r>
              <a:rPr lang="hu-HU" dirty="0" err="1">
                <a:solidFill>
                  <a:schemeClr val="tx1"/>
                </a:solidFill>
              </a:rPr>
              <a:t>Baudelarie</a:t>
            </a:r>
            <a:r>
              <a:rPr lang="hu-HU" dirty="0">
                <a:solidFill>
                  <a:schemeClr val="tx1"/>
                </a:solidFill>
              </a:rPr>
              <a:t>…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Évente 1,5 millió terhesség károsodik miatta.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Baktérium okozta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329" y="332656"/>
            <a:ext cx="236942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380312" y="6340678"/>
            <a:ext cx="149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Wikipedia.org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578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szifilisz tünetei:</a:t>
            </a:r>
          </a:p>
          <a:p>
            <a:r>
              <a:rPr lang="hu-HU" dirty="0"/>
              <a:t>Fekélyek a fertőzés helyén, </a:t>
            </a:r>
            <a:br>
              <a:rPr lang="hu-HU" dirty="0"/>
            </a:br>
            <a:r>
              <a:rPr lang="hu-HU" dirty="0"/>
              <a:t>nyirokcsomók duzzanata</a:t>
            </a:r>
          </a:p>
          <a:p>
            <a:r>
              <a:rPr lang="hu-HU" dirty="0"/>
              <a:t>Később kiütések, ezután göbök.</a:t>
            </a:r>
          </a:p>
          <a:p>
            <a:r>
              <a:rPr lang="hu-HU" dirty="0"/>
              <a:t>Évek múltán más szervekben károsít </a:t>
            </a:r>
            <a:br>
              <a:rPr lang="hu-HU" dirty="0"/>
            </a:br>
            <a:r>
              <a:rPr lang="hu-HU" dirty="0"/>
              <a:t>(agy, keringési rendszer </a:t>
            </a:r>
          </a:p>
          <a:p>
            <a:r>
              <a:rPr lang="hu-HU" dirty="0"/>
              <a:t>Terjedés: sebekbe, kis sérülésekbe. Szex. </a:t>
            </a:r>
            <a:br>
              <a:rPr lang="hu-HU" dirty="0"/>
            </a:br>
            <a:r>
              <a:rPr lang="hu-HU" dirty="0"/>
              <a:t>Más sebekbe. Vérből vérbe. </a:t>
            </a:r>
            <a:br>
              <a:rPr lang="hu-HU" dirty="0"/>
            </a:br>
            <a:r>
              <a:rPr lang="hu-HU" dirty="0"/>
              <a:t>Magzatra is ráterjed.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Baktérium okozta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72816"/>
            <a:ext cx="23812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2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Chlamidia</a:t>
            </a:r>
            <a:endParaRPr lang="hu-HU" dirty="0"/>
          </a:p>
          <a:p>
            <a:r>
              <a:rPr lang="hu-HU" dirty="0"/>
              <a:t>Az esetek felében tünetmentes</a:t>
            </a:r>
          </a:p>
          <a:p>
            <a:r>
              <a:rPr lang="hu-HU" dirty="0"/>
              <a:t>Ma a leggyakoribb</a:t>
            </a:r>
          </a:p>
          <a:p>
            <a:r>
              <a:rPr lang="hu-HU" dirty="0"/>
              <a:t>Tünetek: Fájdalmas vizelés, folyás. Gyulladások. Hasi fájdalmak. </a:t>
            </a:r>
          </a:p>
          <a:p>
            <a:r>
              <a:rPr lang="hu-HU" dirty="0"/>
              <a:t>Szövődménye lehet meddőség</a:t>
            </a:r>
          </a:p>
          <a:p>
            <a:r>
              <a:rPr lang="hu-HU" dirty="0" err="1"/>
              <a:t>Mo</a:t>
            </a:r>
            <a:r>
              <a:rPr lang="hu-HU" dirty="0"/>
              <a:t>: 2-10%</a:t>
            </a:r>
          </a:p>
          <a:p>
            <a:r>
              <a:rPr lang="hu-HU" dirty="0"/>
              <a:t>Főleg fiatalok betegsége</a:t>
            </a:r>
          </a:p>
          <a:p>
            <a:r>
              <a:rPr lang="hu-HU" dirty="0"/>
              <a:t>Antibiotikum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Bakteriális</a:t>
            </a:r>
          </a:p>
        </p:txBody>
      </p:sp>
    </p:spTree>
    <p:extLst>
      <p:ext uri="{BB962C8B-B14F-4D97-AF65-F5344CB8AC3E}">
        <p14:creationId xmlns:p14="http://schemas.microsoft.com/office/powerpoint/2010/main" val="13691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/>
              <a:t>Gonorrhea</a:t>
            </a:r>
            <a:r>
              <a:rPr lang="hu-HU" dirty="0"/>
              <a:t> (Tripper, kankó)</a:t>
            </a:r>
          </a:p>
          <a:p>
            <a:r>
              <a:rPr lang="hu-HU" dirty="0"/>
              <a:t>Gennyes folyás, fájdalmas vizelés</a:t>
            </a:r>
          </a:p>
          <a:p>
            <a:r>
              <a:rPr lang="hu-HU" dirty="0"/>
              <a:t>Később a nem szervek ált gyulladása</a:t>
            </a:r>
          </a:p>
          <a:p>
            <a:r>
              <a:rPr lang="hu-HU" dirty="0"/>
              <a:t>Férfiaknál feltűnőbbek a kezdeti tünetek</a:t>
            </a:r>
          </a:p>
          <a:p>
            <a:r>
              <a:rPr lang="hu-HU" dirty="0"/>
              <a:t>Nőknél a gyulladások meddőséghez vezethetnek</a:t>
            </a:r>
          </a:p>
          <a:p>
            <a:r>
              <a:rPr lang="hu-HU" dirty="0"/>
              <a:t>Antibiotikus kezelés</a:t>
            </a:r>
          </a:p>
          <a:p>
            <a:endParaRPr lang="hu-HU" dirty="0"/>
          </a:p>
          <a:p>
            <a:r>
              <a:rPr lang="hu-HU" dirty="0"/>
              <a:t>Újszülött vaksága – ezüst-nitrátos szemcsepp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Baktérium okozta</a:t>
            </a:r>
          </a:p>
        </p:txBody>
      </p:sp>
    </p:spTree>
    <p:extLst>
      <p:ext uri="{BB962C8B-B14F-4D97-AF65-F5344CB8AC3E}">
        <p14:creationId xmlns:p14="http://schemas.microsoft.com/office/powerpoint/2010/main" val="39448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Nemi szervek herpesze – fájdalmas hólyagok</a:t>
            </a:r>
            <a:br>
              <a:rPr lang="hu-HU" dirty="0"/>
            </a:br>
            <a:r>
              <a:rPr lang="hu-HU" dirty="0"/>
              <a:t>Kezelés: vírusellenes szerek (</a:t>
            </a:r>
            <a:r>
              <a:rPr lang="hu-HU" dirty="0" err="1"/>
              <a:t>acyclovir</a:t>
            </a:r>
            <a:r>
              <a:rPr lang="hu-HU" dirty="0"/>
              <a:t>)</a:t>
            </a:r>
          </a:p>
          <a:p>
            <a:r>
              <a:rPr lang="hu-HU" dirty="0"/>
              <a:t>AIDS – HIV </a:t>
            </a:r>
          </a:p>
          <a:p>
            <a:r>
              <a:rPr lang="hu-HU" dirty="0"/>
              <a:t>Hepatitis B (</a:t>
            </a:r>
            <a:r>
              <a:rPr lang="hu-HU" dirty="0" err="1"/>
              <a:t>vaccina</a:t>
            </a:r>
            <a:r>
              <a:rPr lang="hu-HU" dirty="0"/>
              <a:t> van ellene)</a:t>
            </a:r>
          </a:p>
          <a:p>
            <a:r>
              <a:rPr lang="hu-HU" dirty="0"/>
              <a:t>HPV – humán </a:t>
            </a:r>
            <a:r>
              <a:rPr lang="hu-HU" dirty="0" err="1"/>
              <a:t>papilloma</a:t>
            </a:r>
            <a:r>
              <a:rPr lang="hu-HU" dirty="0"/>
              <a:t> vírus</a:t>
            </a:r>
            <a:br>
              <a:rPr lang="hu-HU" dirty="0"/>
            </a:br>
            <a:r>
              <a:rPr lang="hu-HU" dirty="0"/>
              <a:t>Rákot okoz nemi szerveken, szájüregben</a:t>
            </a:r>
            <a:br>
              <a:rPr lang="hu-HU" dirty="0"/>
            </a:br>
            <a:r>
              <a:rPr lang="hu-HU" dirty="0"/>
              <a:t>Oltás van ellene!</a:t>
            </a:r>
            <a:br>
              <a:rPr lang="hu-HU" dirty="0"/>
            </a:br>
            <a:r>
              <a:rPr lang="hu-HU" dirty="0"/>
              <a:t>Fiatalok betegsége</a:t>
            </a:r>
            <a:br>
              <a:rPr lang="hu-HU" dirty="0"/>
            </a:br>
            <a:r>
              <a:rPr lang="hu-HU" dirty="0"/>
              <a:t>Magyar nők 1/3 része érintett.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Vírus okozta</a:t>
            </a:r>
          </a:p>
        </p:txBody>
      </p:sp>
    </p:spTree>
    <p:extLst>
      <p:ext uri="{BB962C8B-B14F-4D97-AF65-F5344CB8AC3E}">
        <p14:creationId xmlns:p14="http://schemas.microsoft.com/office/powerpoint/2010/main" val="299223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Erős viszketés, folyás</a:t>
            </a:r>
          </a:p>
          <a:p>
            <a:r>
              <a:rPr lang="hu-HU" dirty="0"/>
              <a:t>Főleg nem nemi úton terjed! Uszoda, törülköző. </a:t>
            </a:r>
            <a:r>
              <a:rPr lang="hu-HU" dirty="0" err="1"/>
              <a:t>Belbetegségek</a:t>
            </a:r>
            <a:r>
              <a:rPr lang="hu-HU" dirty="0"/>
              <a:t> társaként. </a:t>
            </a:r>
          </a:p>
          <a:p>
            <a:r>
              <a:rPr lang="hu-HU" dirty="0"/>
              <a:t>Azért a partnert is kezelni kell.</a:t>
            </a:r>
          </a:p>
          <a:p>
            <a:endParaRPr lang="hu-HU" dirty="0"/>
          </a:p>
          <a:p>
            <a:r>
              <a:rPr lang="hu-HU" dirty="0"/>
              <a:t>Gombaölő krémek, kúpok, gyógyszerek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Gombás fertőzések</a:t>
            </a:r>
          </a:p>
        </p:txBody>
      </p:sp>
    </p:spTree>
    <p:extLst>
      <p:ext uri="{BB962C8B-B14F-4D97-AF65-F5344CB8AC3E}">
        <p14:creationId xmlns:p14="http://schemas.microsoft.com/office/powerpoint/2010/main" val="29610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Lapostetű: nemi szervek szőrében</a:t>
            </a:r>
          </a:p>
          <a:p>
            <a:r>
              <a:rPr lang="hu-HU" dirty="0" err="1"/>
              <a:t>Trichomonas</a:t>
            </a:r>
            <a:r>
              <a:rPr lang="hu-HU" dirty="0"/>
              <a:t>: állati ostoros egysejtű. Felmaródást, folyást okoz. Vizes törülközővel is terjed.</a:t>
            </a:r>
          </a:p>
          <a:p>
            <a:endParaRPr lang="hu-HU" dirty="0"/>
          </a:p>
          <a:p>
            <a:r>
              <a:rPr lang="hu-HU" dirty="0"/>
              <a:t>Ritka nemi betegségek: trópusokon, szubtrópusokon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</a:t>
            </a:r>
          </a:p>
        </p:txBody>
      </p:sp>
    </p:spTree>
    <p:extLst>
      <p:ext uri="{BB962C8B-B14F-4D97-AF65-F5344CB8AC3E}">
        <p14:creationId xmlns:p14="http://schemas.microsoft.com/office/powerpoint/2010/main" val="4834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236</Words>
  <Application>Microsoft Office PowerPoint</Application>
  <PresentationFormat>Diavetítés a képernyőre (4:3 oldalarány)</PresentationFormat>
  <Paragraphs>71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Constantia</vt:lpstr>
      <vt:lpstr>Wingdings 2</vt:lpstr>
      <vt:lpstr>Papír</vt:lpstr>
      <vt:lpstr>Nemi úton terjedő betegségek</vt:lpstr>
      <vt:lpstr>STD = sexually transmitted deseases</vt:lpstr>
      <vt:lpstr>Baktérium okozta</vt:lpstr>
      <vt:lpstr>Baktérium okozta</vt:lpstr>
      <vt:lpstr>Bakteriális</vt:lpstr>
      <vt:lpstr>Baktérium okozta</vt:lpstr>
      <vt:lpstr>Vírus okozta</vt:lpstr>
      <vt:lpstr>Gombás fertőzések</vt:lpstr>
      <vt:lpstr>Egyéb</vt:lpstr>
      <vt:lpstr>Továbbiak</vt:lpstr>
      <vt:lpstr>Képek forrása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Nemi úton terjedő betegségek</dc:title>
  <dc:creator>Kézdy Edit</dc:creator>
  <cp:lastModifiedBy>Kézdy Edit</cp:lastModifiedBy>
  <cp:revision>15</cp:revision>
  <dcterms:created xsi:type="dcterms:W3CDTF">2021-01-06T09:33:48Z</dcterms:created>
  <dcterms:modified xsi:type="dcterms:W3CDTF">2023-11-23T13:40:20Z</dcterms:modified>
</cp:coreProperties>
</file>