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6" r:id="rId11"/>
    <p:sldId id="267" r:id="rId12"/>
    <p:sldId id="268" r:id="rId13"/>
    <p:sldId id="269" r:id="rId14"/>
    <p:sldId id="271" r:id="rId15"/>
    <p:sldId id="270" r:id="rId16"/>
    <p:sldId id="272" r:id="rId17"/>
    <p:sldId id="275" r:id="rId18"/>
    <p:sldId id="273" r:id="rId19"/>
    <p:sldId id="276" r:id="rId20"/>
    <p:sldId id="274" r:id="rId21"/>
    <p:sldId id="277" r:id="rId22"/>
    <p:sldId id="264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6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magyarnarancs.h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E677F1E-F17A-4705-9499-7D55543C14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Meddőségi kezelések, fogamzásgátlás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57E21A92-35F8-4F2B-B97C-DA3F3155E0D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/>
              <a:t>GKE   DEG HALLBIOLÓGIA</a:t>
            </a:r>
          </a:p>
        </p:txBody>
      </p:sp>
    </p:spTree>
    <p:extLst>
      <p:ext uri="{BB962C8B-B14F-4D97-AF65-F5344CB8AC3E}">
        <p14:creationId xmlns:p14="http://schemas.microsoft.com/office/powerpoint/2010/main" val="345923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68384C4-E1A4-4123-9676-7053B062F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A FOGAMZÁSGÁTLÁS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81DD67E-61FE-4453-B058-4C2D397F67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800" dirty="0"/>
              <a:t>A homo sapiens asszonyok folyamatosan fogamzóképesek</a:t>
            </a:r>
          </a:p>
          <a:p>
            <a:r>
              <a:rPr lang="hu-HU" sz="2800" dirty="0"/>
              <a:t>Homo </a:t>
            </a:r>
            <a:r>
              <a:rPr lang="hu-HU" sz="2800" dirty="0" err="1"/>
              <a:t>sap</a:t>
            </a:r>
            <a:r>
              <a:rPr lang="hu-HU" sz="2800" dirty="0"/>
              <a:t>: folyamatos szexuális élet – összetartja a párt</a:t>
            </a:r>
          </a:p>
          <a:p>
            <a:r>
              <a:rPr lang="hu-HU" sz="2800" dirty="0"/>
              <a:t>Serdüléstől klimaxig kb. 20 gyermeke születne egy nőnek</a:t>
            </a:r>
          </a:p>
          <a:p>
            <a:r>
              <a:rPr lang="hu-HU" sz="2800" dirty="0"/>
              <a:t>Felnevelés?</a:t>
            </a:r>
          </a:p>
        </p:txBody>
      </p:sp>
    </p:spTree>
    <p:extLst>
      <p:ext uri="{BB962C8B-B14F-4D97-AF65-F5344CB8AC3E}">
        <p14:creationId xmlns:p14="http://schemas.microsoft.com/office/powerpoint/2010/main" val="14616432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4650372-9406-4247-B59E-6506E0C27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Naptár módszer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732E125-C98D-4B15-B791-264C74F2B1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349406"/>
            <a:ext cx="8915400" cy="4561816"/>
          </a:xfrm>
        </p:spPr>
        <p:txBody>
          <a:bodyPr>
            <a:normAutofit/>
          </a:bodyPr>
          <a:lstStyle/>
          <a:p>
            <a:r>
              <a:rPr lang="hu-HU" sz="2800" dirty="0"/>
              <a:t>A termékeny napokon mellőzik a szexuális életet</a:t>
            </a:r>
          </a:p>
          <a:p>
            <a:r>
              <a:rPr lang="hu-HU" sz="2800" dirty="0"/>
              <a:t>Alapja: </a:t>
            </a:r>
            <a:r>
              <a:rPr lang="hu-HU" sz="2800" dirty="0" err="1"/>
              <a:t>Ogino-Knaus</a:t>
            </a:r>
            <a:endParaRPr lang="hu-HU" sz="2800" dirty="0"/>
          </a:p>
          <a:p>
            <a:r>
              <a:rPr lang="hu-HU" sz="2800" dirty="0"/>
              <a:t>Az ovuláció körüli napokon a legfogékonyabb:</a:t>
            </a:r>
            <a:br>
              <a:rPr lang="hu-HU" sz="2800" dirty="0"/>
            </a:br>
            <a:r>
              <a:rPr lang="hu-HU" sz="2800" dirty="0"/>
              <a:t>Ovuláció + előtte 3 nap (hímivarsejt életideje és bizonytalanság az időpontban) + utána 3 nap (a petesejt életideje és bizonytalanság).</a:t>
            </a:r>
          </a:p>
          <a:p>
            <a:r>
              <a:rPr lang="hu-HU" sz="2800" dirty="0"/>
              <a:t>Kevésbé kockázatos időszak: a ciklus utolsó hete és a </a:t>
            </a:r>
            <a:r>
              <a:rPr lang="hu-HU" sz="2800" dirty="0" err="1"/>
              <a:t>menses</a:t>
            </a:r>
            <a:r>
              <a:rPr lang="hu-HU" sz="2800" dirty="0"/>
              <a:t> utáni pár nap.</a:t>
            </a:r>
          </a:p>
          <a:p>
            <a:r>
              <a:rPr lang="hu-HU" sz="2800" dirty="0"/>
              <a:t>Hatásosság: 60-75%!</a:t>
            </a:r>
          </a:p>
          <a:p>
            <a:pPr marL="0" indent="0">
              <a:buNone/>
            </a:pPr>
            <a:endParaRPr lang="hu-HU" sz="2800" dirty="0"/>
          </a:p>
          <a:p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309645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B194E7D-1C7B-4746-A79F-11BA39863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Naptár módszer turbó változatok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6BDA823-DF43-4513-A000-237633E8C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482571"/>
            <a:ext cx="8915400" cy="5104660"/>
          </a:xfrm>
        </p:spPr>
        <p:txBody>
          <a:bodyPr>
            <a:normAutofit/>
          </a:bodyPr>
          <a:lstStyle/>
          <a:p>
            <a:r>
              <a:rPr lang="hu-HU" sz="2800" dirty="0"/>
              <a:t>A számolást lehet pontosítani:</a:t>
            </a:r>
          </a:p>
          <a:p>
            <a:r>
              <a:rPr lang="hu-HU" sz="2800" dirty="0"/>
              <a:t>Hőmérőzéssel: ovuláció + 0,5°C testhő</a:t>
            </a:r>
          </a:p>
          <a:p>
            <a:r>
              <a:rPr lang="hu-HU" sz="2800" dirty="0"/>
              <a:t>Méhnyaknyák vizsgálattal</a:t>
            </a:r>
          </a:p>
          <a:p>
            <a:r>
              <a:rPr lang="hu-HU" sz="2800" dirty="0"/>
              <a:t>Van, aki érzi az ovulációt</a:t>
            </a:r>
          </a:p>
          <a:p>
            <a:endParaRPr lang="hu-HU" sz="2800" dirty="0"/>
          </a:p>
          <a:p>
            <a:r>
              <a:rPr lang="hu-HU" sz="2800" dirty="0"/>
              <a:t>Csak nagyon pontos ciklus esetén használható</a:t>
            </a:r>
          </a:p>
          <a:p>
            <a:r>
              <a:rPr lang="hu-HU" sz="2800" dirty="0"/>
              <a:t>A római katolikus egyház által támogatott módszerek</a:t>
            </a:r>
          </a:p>
          <a:p>
            <a:r>
              <a:rPr lang="hu-HU" sz="2800" dirty="0"/>
              <a:t>„Természetes módszer”</a:t>
            </a:r>
          </a:p>
          <a:p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792372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5F305C72-8769-4E0F-B31D-F4B1C9DC933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72583CFC-05A3-4743-9A2E-7C2095B8D4C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36169" y="228600"/>
            <a:ext cx="2851523" cy="6638625"/>
            <a:chOff x="2487613" y="285750"/>
            <a:chExt cx="2428875" cy="5654676"/>
          </a:xfrm>
        </p:grpSpPr>
        <p:sp>
          <p:nvSpPr>
            <p:cNvPr id="74" name="Freeform 11">
              <a:extLst>
                <a:ext uri="{FF2B5EF4-FFF2-40B4-BE49-F238E27FC236}">
                  <a16:creationId xmlns:a16="http://schemas.microsoft.com/office/drawing/2014/main" id="{9A751892-92F2-4CB4-BCAB-6D0AAF8F169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5" name="Freeform 12">
              <a:extLst>
                <a:ext uri="{FF2B5EF4-FFF2-40B4-BE49-F238E27FC236}">
                  <a16:creationId xmlns:a16="http://schemas.microsoft.com/office/drawing/2014/main" id="{5934046E-4D7C-4AA6-8633-29944553F1E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6" name="Freeform 13">
              <a:extLst>
                <a:ext uri="{FF2B5EF4-FFF2-40B4-BE49-F238E27FC236}">
                  <a16:creationId xmlns:a16="http://schemas.microsoft.com/office/drawing/2014/main" id="{421462AB-19D6-42DB-A850-F35B82C7B89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7" name="Freeform 14">
              <a:extLst>
                <a:ext uri="{FF2B5EF4-FFF2-40B4-BE49-F238E27FC236}">
                  <a16:creationId xmlns:a16="http://schemas.microsoft.com/office/drawing/2014/main" id="{208D8C07-9637-45D3-9E40-7C5C4007786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8" name="Freeform 15">
              <a:extLst>
                <a:ext uri="{FF2B5EF4-FFF2-40B4-BE49-F238E27FC236}">
                  <a16:creationId xmlns:a16="http://schemas.microsoft.com/office/drawing/2014/main" id="{883C90A1-D75A-4818-9F01-B4BF19D7471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9" name="Freeform 16">
              <a:extLst>
                <a:ext uri="{FF2B5EF4-FFF2-40B4-BE49-F238E27FC236}">
                  <a16:creationId xmlns:a16="http://schemas.microsoft.com/office/drawing/2014/main" id="{8808F87B-C4B8-4084-BD89-E41A1A44E7A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0" name="Freeform 17">
              <a:extLst>
                <a:ext uri="{FF2B5EF4-FFF2-40B4-BE49-F238E27FC236}">
                  <a16:creationId xmlns:a16="http://schemas.microsoft.com/office/drawing/2014/main" id="{E7FC0B23-1372-4455-98CE-E0FC7FF99A6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1" name="Freeform 18">
              <a:extLst>
                <a:ext uri="{FF2B5EF4-FFF2-40B4-BE49-F238E27FC236}">
                  <a16:creationId xmlns:a16="http://schemas.microsoft.com/office/drawing/2014/main" id="{D14B79DD-45AC-487C-B361-0312B3C85E4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2" name="Freeform 19">
              <a:extLst>
                <a:ext uri="{FF2B5EF4-FFF2-40B4-BE49-F238E27FC236}">
                  <a16:creationId xmlns:a16="http://schemas.microsoft.com/office/drawing/2014/main" id="{CDA09C7F-7AF3-4B6C-BC42-92780A68277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3" name="Freeform 20">
              <a:extLst>
                <a:ext uri="{FF2B5EF4-FFF2-40B4-BE49-F238E27FC236}">
                  <a16:creationId xmlns:a16="http://schemas.microsoft.com/office/drawing/2014/main" id="{FF7EBDD4-71BF-4FAF-B00B-444F9AE208C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4" name="Freeform 21">
              <a:extLst>
                <a:ext uri="{FF2B5EF4-FFF2-40B4-BE49-F238E27FC236}">
                  <a16:creationId xmlns:a16="http://schemas.microsoft.com/office/drawing/2014/main" id="{AF5E4290-F8B0-440E-A418-613A1552DF6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5" name="Freeform 22">
              <a:extLst>
                <a:ext uri="{FF2B5EF4-FFF2-40B4-BE49-F238E27FC236}">
                  <a16:creationId xmlns:a16="http://schemas.microsoft.com/office/drawing/2014/main" id="{FF0BF04A-FCC8-42BF-AD17-10F0ACB44D8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506F0A57-55BB-457C-9C8C-3DEE71009AD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77117" y="-786"/>
            <a:ext cx="2356675" cy="6854040"/>
            <a:chOff x="6627813" y="194833"/>
            <a:chExt cx="1952625" cy="5678918"/>
          </a:xfrm>
        </p:grpSpPr>
        <p:sp>
          <p:nvSpPr>
            <p:cNvPr id="88" name="Freeform 27">
              <a:extLst>
                <a:ext uri="{FF2B5EF4-FFF2-40B4-BE49-F238E27FC236}">
                  <a16:creationId xmlns:a16="http://schemas.microsoft.com/office/drawing/2014/main" id="{60DB408E-A426-4658-B39D-0BBF09463E3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9" name="Freeform 28">
              <a:extLst>
                <a:ext uri="{FF2B5EF4-FFF2-40B4-BE49-F238E27FC236}">
                  <a16:creationId xmlns:a16="http://schemas.microsoft.com/office/drawing/2014/main" id="{BEFFABCA-CAA4-45E4-A7D4-DB3D2C864D3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0" name="Freeform 29">
              <a:extLst>
                <a:ext uri="{FF2B5EF4-FFF2-40B4-BE49-F238E27FC236}">
                  <a16:creationId xmlns:a16="http://schemas.microsoft.com/office/drawing/2014/main" id="{99494AF8-97E4-4473-AA6E-B4AB1279E87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1" name="Freeform 30">
              <a:extLst>
                <a:ext uri="{FF2B5EF4-FFF2-40B4-BE49-F238E27FC236}">
                  <a16:creationId xmlns:a16="http://schemas.microsoft.com/office/drawing/2014/main" id="{D05C67DC-0E54-4C69-90BE-8374C7E970E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2" name="Freeform 31">
              <a:extLst>
                <a:ext uri="{FF2B5EF4-FFF2-40B4-BE49-F238E27FC236}">
                  <a16:creationId xmlns:a16="http://schemas.microsoft.com/office/drawing/2014/main" id="{B2B38B94-E895-4324-B699-EEF28E05225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3" name="Freeform 32">
              <a:extLst>
                <a:ext uri="{FF2B5EF4-FFF2-40B4-BE49-F238E27FC236}">
                  <a16:creationId xmlns:a16="http://schemas.microsoft.com/office/drawing/2014/main" id="{41E77CC3-723C-4C87-A1BA-D8E35B8017A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4" name="Freeform 33">
              <a:extLst>
                <a:ext uri="{FF2B5EF4-FFF2-40B4-BE49-F238E27FC236}">
                  <a16:creationId xmlns:a16="http://schemas.microsoft.com/office/drawing/2014/main" id="{CC5757E8-4CBE-4EA3-98AF-96361C91837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5" name="Freeform 34">
              <a:extLst>
                <a:ext uri="{FF2B5EF4-FFF2-40B4-BE49-F238E27FC236}">
                  <a16:creationId xmlns:a16="http://schemas.microsoft.com/office/drawing/2014/main" id="{51E4772B-9FB7-4AC7-B352-C444891670D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6" name="Freeform 35">
              <a:extLst>
                <a:ext uri="{FF2B5EF4-FFF2-40B4-BE49-F238E27FC236}">
                  <a16:creationId xmlns:a16="http://schemas.microsoft.com/office/drawing/2014/main" id="{7F853444-696F-4B42-8C91-1F6EDD53DDF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7" name="Freeform 36">
              <a:extLst>
                <a:ext uri="{FF2B5EF4-FFF2-40B4-BE49-F238E27FC236}">
                  <a16:creationId xmlns:a16="http://schemas.microsoft.com/office/drawing/2014/main" id="{CD1A3085-30B0-496B-B9D3-55280769A69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8" name="Freeform 37">
              <a:extLst>
                <a:ext uri="{FF2B5EF4-FFF2-40B4-BE49-F238E27FC236}">
                  <a16:creationId xmlns:a16="http://schemas.microsoft.com/office/drawing/2014/main" id="{1B2519D7-F51F-4583-9B50-41B493C1482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9" name="Freeform 38">
              <a:extLst>
                <a:ext uri="{FF2B5EF4-FFF2-40B4-BE49-F238E27FC236}">
                  <a16:creationId xmlns:a16="http://schemas.microsoft.com/office/drawing/2014/main" id="{6E1141E0-4F4D-4B40-BDB5-B2DD0FAEB37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2" name="Cím 1">
            <a:extLst>
              <a:ext uri="{FF2B5EF4-FFF2-40B4-BE49-F238E27FC236}">
                <a16:creationId xmlns:a16="http://schemas.microsoft.com/office/drawing/2014/main" id="{C514DA30-71D6-41AB-B4BE-3B007A311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3095" y="624110"/>
            <a:ext cx="5537269" cy="128089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u-HU" sz="2800" dirty="0"/>
              <a:t>Az ivarsejtek találkozását megakadályozó módszerek 1.</a:t>
            </a:r>
            <a:br>
              <a:rPr lang="hu-HU" sz="2800" dirty="0"/>
            </a:br>
            <a:r>
              <a:rPr lang="hu-HU" sz="2800" dirty="0"/>
              <a:t>Gumi óvszer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C5E0C91A-3F1D-43D7-9AB4-5D0A17D5C46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5704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3" name="Freeform 11">
            <a:extLst>
              <a:ext uri="{FF2B5EF4-FFF2-40B4-BE49-F238E27FC236}">
                <a16:creationId xmlns:a16="http://schemas.microsoft.com/office/drawing/2014/main" id="{3A6C27A1-A438-4EC6-93BF-EC26F29BBF0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4645704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1026" name="Picture 2" descr="false">
            <a:extLst>
              <a:ext uri="{FF2B5EF4-FFF2-40B4-BE49-F238E27FC236}">
                <a16:creationId xmlns:a16="http://schemas.microsoft.com/office/drawing/2014/main" id="{21DA3831-8DEE-4C66-85EB-17362A60E7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69" r="35384"/>
          <a:stretch/>
        </p:blipFill>
        <p:spPr bwMode="auto">
          <a:xfrm>
            <a:off x="-1554" y="1731"/>
            <a:ext cx="46558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artalom helye 2">
            <a:extLst>
              <a:ext uri="{FF2B5EF4-FFF2-40B4-BE49-F238E27FC236}">
                <a16:creationId xmlns:a16="http://schemas.microsoft.com/office/drawing/2014/main" id="{0B0722C6-F922-4D64-8D53-F209A7A03B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9664" y="1931092"/>
            <a:ext cx="6197760" cy="4006222"/>
          </a:xfrm>
        </p:spPr>
        <p:txBody>
          <a:bodyPr>
            <a:normAutofit/>
          </a:bodyPr>
          <a:lstStyle/>
          <a:p>
            <a:endParaRPr lang="hu-HU" sz="2800" dirty="0"/>
          </a:p>
          <a:p>
            <a:r>
              <a:rPr lang="hu-HU" sz="2800" dirty="0"/>
              <a:t>Olcsó, könnyen beszerezhető</a:t>
            </a:r>
          </a:p>
          <a:p>
            <a:r>
              <a:rPr lang="hu-HU" sz="2800" dirty="0"/>
              <a:t>Véd a nemi betegségek terjedésétől is (nem </a:t>
            </a:r>
            <a:r>
              <a:rPr lang="hu-HU" sz="2800" dirty="0" smtClean="0"/>
              <a:t>teljes körűen</a:t>
            </a:r>
            <a:r>
              <a:rPr lang="hu-HU" sz="2800" dirty="0"/>
              <a:t>)</a:t>
            </a:r>
          </a:p>
          <a:p>
            <a:r>
              <a:rPr lang="hu-HU" sz="2800" dirty="0"/>
              <a:t>Ha jól használják, hatékony (88-98%-os biztonság)</a:t>
            </a:r>
          </a:p>
          <a:p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273284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5236EE3-6481-4E0D-B4B5-1008203F5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80F70E8-336F-4D99-B1E3-D3395EAA577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782" y="1264555"/>
            <a:ext cx="11361218" cy="5068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72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629FBDD-12B4-4057-B1C1-2C754967E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3600" dirty="0"/>
              <a:t>Az ivarsejtek találkozását megakadályozó módszerek 2.</a:t>
            </a:r>
            <a:br>
              <a:rPr lang="hu-HU" sz="3600" dirty="0"/>
            </a:br>
            <a:r>
              <a:rPr lang="hu-HU" sz="3600" dirty="0"/>
              <a:t/>
            </a:r>
            <a:br>
              <a:rPr lang="hu-HU" sz="3600" dirty="0"/>
            </a:b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AAC8B20-3B15-4CCD-9FD7-C8B0DC766A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3200" dirty="0"/>
              <a:t>Kiegészíthetők spermaölő zselékkel</a:t>
            </a:r>
          </a:p>
          <a:p>
            <a:endParaRPr lang="hu-HU" sz="3200" dirty="0"/>
          </a:p>
          <a:p>
            <a:r>
              <a:rPr lang="hu-HU" sz="3200" dirty="0"/>
              <a:t>Létezik méhszájsapka is, kevésbé kényelmes, mint a gumi óvszer</a:t>
            </a:r>
          </a:p>
          <a:p>
            <a:endParaRPr lang="hu-HU" sz="3200" dirty="0"/>
          </a:p>
          <a:p>
            <a:r>
              <a:rPr lang="hu-HU" sz="3200" dirty="0"/>
              <a:t>Megszakított közösülés – rizikós (65%)</a:t>
            </a:r>
          </a:p>
          <a:p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val="266890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365AE5D-4938-4A2A-B035-13A9DD539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Hormonális fogamzásgátlás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4B3A19D-6499-49B3-B281-C090F8CED7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7473" y="1689716"/>
            <a:ext cx="8915400" cy="4870882"/>
          </a:xfrm>
        </p:spPr>
        <p:txBody>
          <a:bodyPr>
            <a:normAutofit/>
          </a:bodyPr>
          <a:lstStyle/>
          <a:p>
            <a:r>
              <a:rPr lang="hu-HU" sz="2400" dirty="0"/>
              <a:t>A hormonális ciklust függesztik fel</a:t>
            </a:r>
          </a:p>
          <a:p>
            <a:r>
              <a:rPr lang="hu-HU" sz="2400" dirty="0"/>
              <a:t>Nincs peteérés: ovulációgátlók</a:t>
            </a:r>
          </a:p>
          <a:p>
            <a:r>
              <a:rPr lang="hu-HU" sz="2400" dirty="0"/>
              <a:t>Beágyazódást gátlók</a:t>
            </a:r>
          </a:p>
          <a:p>
            <a:r>
              <a:rPr lang="hu-HU" sz="2400" dirty="0"/>
              <a:t>A méhszájnyák átjárhatóságát befolyásolók</a:t>
            </a:r>
          </a:p>
          <a:p>
            <a:endParaRPr lang="hu-HU" sz="2400" dirty="0"/>
          </a:p>
          <a:p>
            <a:r>
              <a:rPr lang="hu-HU" sz="2400" dirty="0"/>
              <a:t>Nincs vérzés, vagy </a:t>
            </a:r>
            <a:r>
              <a:rPr lang="hu-HU" sz="2400" dirty="0" err="1"/>
              <a:t>megvonásos</a:t>
            </a:r>
            <a:r>
              <a:rPr lang="hu-HU" sz="2400" dirty="0"/>
              <a:t> vérzés van</a:t>
            </a:r>
          </a:p>
          <a:p>
            <a:r>
              <a:rPr lang="hu-HU" sz="2400" dirty="0"/>
              <a:t>Általában kombinált ösztrogén-progeszteron készítmények. Szoptató nőknek csak progeszteron.</a:t>
            </a:r>
          </a:p>
          <a:p>
            <a:r>
              <a:rPr lang="hu-HU" sz="2400" dirty="0"/>
              <a:t>Hormontartalom: vannak mellékhatásai. Szőrnövés, hangulati vált., hányinger.. </a:t>
            </a:r>
          </a:p>
          <a:p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39176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A25F0DD-55BA-4A93-8AC3-BBB029AB9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Hormonális fogamzásgátlás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CD1AD09-2E07-4A55-8AE0-77F8D3294C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571348"/>
            <a:ext cx="8915400" cy="3604334"/>
          </a:xfrm>
        </p:spPr>
        <p:txBody>
          <a:bodyPr>
            <a:normAutofit/>
          </a:bodyPr>
          <a:lstStyle/>
          <a:p>
            <a:r>
              <a:rPr lang="hu-HU" sz="2400" dirty="0"/>
              <a:t>Csak ha már beállt a ciklus serdülő korban</a:t>
            </a:r>
          </a:p>
          <a:p>
            <a:r>
              <a:rPr lang="hu-HU" sz="2400" dirty="0"/>
              <a:t>Orvos írja fel</a:t>
            </a:r>
          </a:p>
          <a:p>
            <a:r>
              <a:rPr lang="hu-HU" sz="2400" dirty="0"/>
              <a:t>Trombózishajlam, különösen dohányzó nőknél!!! </a:t>
            </a:r>
          </a:p>
          <a:p>
            <a:endParaRPr lang="hu-HU" sz="2400" dirty="0"/>
          </a:p>
          <a:p>
            <a:r>
              <a:rPr lang="hu-HU" sz="2400" dirty="0"/>
              <a:t>Esemény utáni tabletták: hatalmas hormonadag</a:t>
            </a:r>
          </a:p>
          <a:p>
            <a:r>
              <a:rPr lang="hu-HU" sz="2400" dirty="0"/>
              <a:t>Csak ritkán használható, kiegészítésre</a:t>
            </a:r>
          </a:p>
          <a:p>
            <a:endParaRPr lang="hu-HU" sz="2400" dirty="0"/>
          </a:p>
          <a:p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281011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28C08E8-4461-4C9C-BE68-952CCAA91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6151" y="624110"/>
            <a:ext cx="5216783" cy="852265"/>
          </a:xfrm>
        </p:spPr>
        <p:txBody>
          <a:bodyPr>
            <a:normAutofit/>
          </a:bodyPr>
          <a:lstStyle/>
          <a:p>
            <a:r>
              <a:rPr lang="hu-HU" dirty="0"/>
              <a:t>Méhen belüli eszközök</a:t>
            </a:r>
          </a:p>
        </p:txBody>
      </p:sp>
      <p:sp>
        <p:nvSpPr>
          <p:cNvPr id="4104" name="Content Placeholder 4101">
            <a:extLst>
              <a:ext uri="{FF2B5EF4-FFF2-40B4-BE49-F238E27FC236}">
                <a16:creationId xmlns:a16="http://schemas.microsoft.com/office/drawing/2014/main" id="{8A3477D1-C432-4B57-94FD-5B06BFD781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8250" y="1476375"/>
            <a:ext cx="6153151" cy="4434847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  <a:buClr>
                <a:srgbClr val="E75F3D"/>
              </a:buClr>
            </a:pPr>
            <a:r>
              <a:rPr lang="hu-HU" sz="2400" dirty="0"/>
              <a:t>Spirál</a:t>
            </a:r>
          </a:p>
          <a:p>
            <a:pPr>
              <a:lnSpc>
                <a:spcPct val="90000"/>
              </a:lnSpc>
              <a:buClr>
                <a:srgbClr val="E75F3D"/>
              </a:buClr>
            </a:pPr>
            <a:r>
              <a:rPr lang="hu-HU" sz="2400" dirty="0"/>
              <a:t>Nem engedi beágyazódni az embriót</a:t>
            </a:r>
          </a:p>
          <a:p>
            <a:pPr>
              <a:lnSpc>
                <a:spcPct val="90000"/>
              </a:lnSpc>
              <a:buClr>
                <a:srgbClr val="E75F3D"/>
              </a:buClr>
            </a:pPr>
            <a:r>
              <a:rPr lang="hu-HU" sz="2400" dirty="0"/>
              <a:t>Biztonságos</a:t>
            </a:r>
          </a:p>
          <a:p>
            <a:pPr>
              <a:lnSpc>
                <a:spcPct val="90000"/>
              </a:lnSpc>
              <a:buClr>
                <a:srgbClr val="E75F3D"/>
              </a:buClr>
            </a:pPr>
            <a:r>
              <a:rPr lang="hu-HU" sz="2400" dirty="0"/>
              <a:t>Nem avatkozik a hormonrendszerbe</a:t>
            </a:r>
          </a:p>
          <a:p>
            <a:pPr>
              <a:lnSpc>
                <a:spcPct val="90000"/>
              </a:lnSpc>
              <a:buClr>
                <a:srgbClr val="E75F3D"/>
              </a:buClr>
            </a:pPr>
            <a:r>
              <a:rPr lang="hu-HU" sz="2400" dirty="0"/>
              <a:t>Vérzési problémákat okozhat</a:t>
            </a:r>
          </a:p>
          <a:p>
            <a:pPr>
              <a:lnSpc>
                <a:spcPct val="90000"/>
              </a:lnSpc>
              <a:buClr>
                <a:srgbClr val="E75F3D"/>
              </a:buClr>
            </a:pPr>
            <a:r>
              <a:rPr lang="hu-HU" sz="2400" dirty="0"/>
              <a:t>Nőgyógyász teszi fel</a:t>
            </a:r>
          </a:p>
          <a:p>
            <a:pPr>
              <a:lnSpc>
                <a:spcPct val="90000"/>
              </a:lnSpc>
              <a:buClr>
                <a:srgbClr val="E75F3D"/>
              </a:buClr>
            </a:pPr>
            <a:endParaRPr lang="hu-HU" sz="2400" dirty="0"/>
          </a:p>
          <a:p>
            <a:pPr>
              <a:lnSpc>
                <a:spcPct val="90000"/>
              </a:lnSpc>
              <a:buClr>
                <a:srgbClr val="E75F3D"/>
              </a:buClr>
            </a:pPr>
            <a:r>
              <a:rPr lang="hu-HU" sz="2400" dirty="0"/>
              <a:t>Hormontartalmú eszköz –kevés hormon akadályozza a megtermékenyülést,  beágyazódást 99,99%</a:t>
            </a:r>
          </a:p>
          <a:p>
            <a:pPr>
              <a:lnSpc>
                <a:spcPct val="90000"/>
              </a:lnSpc>
              <a:buClr>
                <a:srgbClr val="E75F3D"/>
              </a:buClr>
            </a:pPr>
            <a:r>
              <a:rPr lang="hu-HU" sz="2400" dirty="0"/>
              <a:t>5 évre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B68B7420-8CB2-4F00-8243-ACACB40A32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0281"/>
          <a:stretch/>
        </p:blipFill>
        <p:spPr>
          <a:xfrm>
            <a:off x="7736146" y="624111"/>
            <a:ext cx="3768466" cy="2627322"/>
          </a:xfrm>
          <a:prstGeom prst="rect">
            <a:avLst/>
          </a:prstGeom>
        </p:spPr>
      </p:pic>
      <p:pic>
        <p:nvPicPr>
          <p:cNvPr id="4098" name="Picture 2" descr="Méhen belüli fogamzásgátló eszköz">
            <a:extLst>
              <a:ext uri="{FF2B5EF4-FFF2-40B4-BE49-F238E27FC236}">
                <a16:creationId xmlns:a16="http://schemas.microsoft.com/office/drawing/2014/main" id="{F4CA8201-A84B-4B2B-8D1C-811AFDA66C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8" b="3415"/>
          <a:stretch/>
        </p:blipFill>
        <p:spPr bwMode="auto">
          <a:xfrm>
            <a:off x="7736146" y="3416024"/>
            <a:ext cx="3768466" cy="2627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516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471712E-BE9C-480F-A2D5-A783EB20C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Művi meddővé tétel: a petevezeték elkötése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4E5F7F6-8365-4CCD-AB3A-75FABCA9AE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800" dirty="0"/>
              <a:t>40. életév vagy 3 gyerek</a:t>
            </a:r>
          </a:p>
          <a:p>
            <a:r>
              <a:rPr lang="hu-HU" sz="2800" dirty="0"/>
              <a:t>6+6 hónapos várakozás</a:t>
            </a:r>
          </a:p>
          <a:p>
            <a:r>
              <a:rPr lang="hu-HU" sz="2800" dirty="0"/>
              <a:t>Irreverzibilis műtét</a:t>
            </a:r>
          </a:p>
        </p:txBody>
      </p:sp>
    </p:spTree>
    <p:extLst>
      <p:ext uri="{BB962C8B-B14F-4D97-AF65-F5344CB8AC3E}">
        <p14:creationId xmlns:p14="http://schemas.microsoft.com/office/powerpoint/2010/main" val="340017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0AE1253-7392-471D-B462-582E508F1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Meddőség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8BB69FE-F968-4DD9-B161-14D2B8B547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400" dirty="0"/>
              <a:t>Ha 1 év alatt sem esik teherbe. 35 év felett már 6 hónap után kezelik</a:t>
            </a:r>
          </a:p>
          <a:p>
            <a:r>
              <a:rPr lang="hu-HU" sz="2400" dirty="0"/>
              <a:t>Magyarországon a párok 20%-a meddő!</a:t>
            </a:r>
          </a:p>
          <a:p>
            <a:r>
              <a:rPr lang="hu-HU" sz="2400" dirty="0"/>
              <a:t> Kb. 1/3-1/3 a női, a férfi és mindkét partner okozta meddőség (Régen a nőket okolták…)</a:t>
            </a:r>
          </a:p>
          <a:p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4116582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satMod val="92000"/>
                <a:lumMod val="120000"/>
              </a:schemeClr>
            </a:gs>
            <a:gs pos="100000">
              <a:schemeClr val="bg1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584FD149-94B6-4257-AB5B-C478E6038F9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24F372F4-9A4E-412A-AE1F-17830ADCF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5122652" cy="1259894"/>
          </a:xfrm>
        </p:spPr>
        <p:txBody>
          <a:bodyPr>
            <a:normAutofit fontScale="90000"/>
          </a:bodyPr>
          <a:lstStyle/>
          <a:p>
            <a:r>
              <a:rPr lang="hu-HU" dirty="0">
                <a:solidFill>
                  <a:srgbClr val="A78D6A"/>
                </a:solidFill>
              </a:rPr>
              <a:t>Művi meddővé tétel: </a:t>
            </a:r>
            <a:br>
              <a:rPr lang="hu-HU" dirty="0">
                <a:solidFill>
                  <a:srgbClr val="A78D6A"/>
                </a:solidFill>
              </a:rPr>
            </a:br>
            <a:r>
              <a:rPr lang="hu-HU" dirty="0">
                <a:solidFill>
                  <a:srgbClr val="A78D6A"/>
                </a:solidFill>
              </a:rPr>
              <a:t>Az ondóvezeték elkötése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4743F4F4-276D-4A4D-930A-0530386F982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rgbClr val="A78D6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78" name="Content Placeholder 3077">
            <a:extLst>
              <a:ext uri="{FF2B5EF4-FFF2-40B4-BE49-F238E27FC236}">
                <a16:creationId xmlns:a16="http://schemas.microsoft.com/office/drawing/2014/main" id="{B202B95E-9AB0-41D2-9DFB-59CCD19A80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5" y="2133600"/>
            <a:ext cx="5122652" cy="3759253"/>
          </a:xfrm>
        </p:spPr>
        <p:txBody>
          <a:bodyPr>
            <a:normAutofit/>
          </a:bodyPr>
          <a:lstStyle/>
          <a:p>
            <a:pPr>
              <a:buClr>
                <a:srgbClr val="F3B96C"/>
              </a:buClr>
            </a:pPr>
            <a:r>
              <a:rPr lang="hu-HU" sz="3200" dirty="0"/>
              <a:t>Kis műtét</a:t>
            </a:r>
          </a:p>
          <a:p>
            <a:pPr>
              <a:buClr>
                <a:srgbClr val="F3B96C"/>
              </a:buClr>
            </a:pPr>
            <a:r>
              <a:rPr lang="hu-HU" sz="3200" dirty="0"/>
              <a:t>Nagy biztonságú</a:t>
            </a:r>
          </a:p>
          <a:p>
            <a:pPr>
              <a:buClr>
                <a:srgbClr val="F3B96C"/>
              </a:buClr>
            </a:pPr>
            <a:r>
              <a:rPr lang="hu-HU" sz="3200" dirty="0"/>
              <a:t>Irreverzibilis</a:t>
            </a:r>
          </a:p>
          <a:p>
            <a:pPr>
              <a:buClr>
                <a:srgbClr val="F3B96C"/>
              </a:buClr>
            </a:pPr>
            <a:r>
              <a:rPr lang="hu-HU" sz="3200" dirty="0"/>
              <a:t>40 év</a:t>
            </a:r>
          </a:p>
          <a:p>
            <a:pPr>
              <a:buClr>
                <a:srgbClr val="F3B96C"/>
              </a:buClr>
            </a:pPr>
            <a:r>
              <a:rPr lang="hu-HU" sz="3200" dirty="0"/>
              <a:t>6+6 hó várakozás</a:t>
            </a:r>
            <a:endParaRPr lang="en-US" sz="3200" dirty="0"/>
          </a:p>
        </p:txBody>
      </p:sp>
      <p:pic>
        <p:nvPicPr>
          <p:cNvPr id="3074" name="Picture 2" descr="Ondóvezeték elkötése">
            <a:extLst>
              <a:ext uri="{FF2B5EF4-FFF2-40B4-BE49-F238E27FC236}">
                <a16:creationId xmlns:a16="http://schemas.microsoft.com/office/drawing/2014/main" id="{DDE57393-4817-498D-BB88-B7C4E946C0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84042" y="1343025"/>
            <a:ext cx="6227592" cy="387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Freeform 10">
            <a:extLst>
              <a:ext uri="{FF2B5EF4-FFF2-40B4-BE49-F238E27FC236}">
                <a16:creationId xmlns:a16="http://schemas.microsoft.com/office/drawing/2014/main" id="{AA1386B8-14BD-4682-B537-BC9027D6EDC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47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DECA312-AA7D-4DCD-9108-ECF777C9D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AMI NEM FOGAMZÁSGÁTLÓ ESZKÖZ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CAE8B13-0613-4B7F-9445-5F5F116AA5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sz="2800" dirty="0"/>
              <a:t>Az abortusz = művi terhességmegszakítás</a:t>
            </a:r>
          </a:p>
          <a:p>
            <a:r>
              <a:rPr lang="hu-HU" sz="2800" dirty="0" err="1"/>
              <a:t>Mo</a:t>
            </a:r>
            <a:r>
              <a:rPr lang="hu-HU" sz="2800" dirty="0"/>
              <a:t>: 12 hetes korig az anya válsága esetén </a:t>
            </a:r>
          </a:p>
          <a:p>
            <a:r>
              <a:rPr lang="hu-HU" sz="2800" dirty="0"/>
              <a:t>20 hetesig súlyos magzati vagy anyai károsodás esetén</a:t>
            </a:r>
          </a:p>
          <a:p>
            <a:endParaRPr lang="hu-HU" sz="2800" dirty="0"/>
          </a:p>
          <a:p>
            <a:r>
              <a:rPr lang="hu-HU" sz="2800" dirty="0"/>
              <a:t>Késői anyai </a:t>
            </a:r>
            <a:r>
              <a:rPr lang="hu-HU" sz="2800" dirty="0" err="1"/>
              <a:t>szövédmények</a:t>
            </a:r>
            <a:endParaRPr lang="hu-HU" sz="2800" dirty="0"/>
          </a:p>
          <a:p>
            <a:endParaRPr lang="hu-HU" sz="2800" dirty="0"/>
          </a:p>
          <a:p>
            <a:r>
              <a:rPr lang="hu-HU" sz="2800" dirty="0"/>
              <a:t>NEM FOGAMZÁSGÁTLÓ ESZKÖZ!</a:t>
            </a:r>
          </a:p>
          <a:p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363629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E77CABB-ED7F-4E21-BE0F-E392EFA8A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Források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3FAF5E3-5F41-4257-92FE-4C8FE2C0D9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/>
              <a:t>Getty</a:t>
            </a:r>
            <a:r>
              <a:rPr lang="hu-HU" dirty="0"/>
              <a:t> </a:t>
            </a:r>
            <a:r>
              <a:rPr lang="hu-HU" dirty="0" err="1"/>
              <a:t>Images</a:t>
            </a:r>
            <a:endParaRPr lang="hu-HU" dirty="0"/>
          </a:p>
          <a:p>
            <a:r>
              <a:rPr lang="hu-HU" dirty="0"/>
              <a:t>borsodihir.hu</a:t>
            </a:r>
          </a:p>
          <a:p>
            <a:r>
              <a:rPr lang="hu-HU" dirty="0"/>
              <a:t>Hazipatika.com</a:t>
            </a:r>
          </a:p>
          <a:p>
            <a:r>
              <a:rPr lang="hu-HU" dirty="0"/>
              <a:t>Intima.hu</a:t>
            </a:r>
          </a:p>
          <a:p>
            <a:r>
              <a:rPr lang="hu-HU" dirty="0">
                <a:hlinkClick r:id="rId2"/>
              </a:rPr>
              <a:t>https://magyarnarancs.hu</a:t>
            </a:r>
            <a:endParaRPr lang="hu-HU" dirty="0"/>
          </a:p>
          <a:p>
            <a:r>
              <a:rPr lang="hu-HU" dirty="0"/>
              <a:t>Webbeteg.hu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7285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24116CB-D060-4A4D-8502-686DFAD70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Okok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B89AD41-7D52-40CE-A096-544731F019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400" dirty="0"/>
              <a:t>Mindkét nemnél:</a:t>
            </a:r>
          </a:p>
          <a:p>
            <a:r>
              <a:rPr lang="hu-HU" sz="2400" dirty="0"/>
              <a:t>Genetikai okok</a:t>
            </a:r>
          </a:p>
          <a:p>
            <a:r>
              <a:rPr lang="hu-HU" sz="2400" dirty="0"/>
              <a:t>Cukorbetegség, pajzsmirigy problémák, mellévese </a:t>
            </a:r>
            <a:r>
              <a:rPr lang="hu-HU" sz="2400" dirty="0" err="1"/>
              <a:t>pr</a:t>
            </a:r>
            <a:r>
              <a:rPr lang="hu-HU" sz="2400" dirty="0"/>
              <a:t>.</a:t>
            </a:r>
          </a:p>
          <a:p>
            <a:r>
              <a:rPr lang="hu-HU" sz="2400" dirty="0"/>
              <a:t>Hipofízis hormonok problémái</a:t>
            </a:r>
          </a:p>
          <a:p>
            <a:r>
              <a:rPr lang="hu-HU" sz="2400" dirty="0"/>
              <a:t>Mérgek: szerves oldószerek, kemoterápia, rovarirtók….</a:t>
            </a:r>
          </a:p>
          <a:p>
            <a:r>
              <a:rPr lang="hu-HU" sz="2400" dirty="0"/>
              <a:t>Mutációk</a:t>
            </a:r>
          </a:p>
          <a:p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1313982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4998E88-8132-4E6D-AE63-8CC9CC77F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Okok: Férfimeddőség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4DDC1AF-3474-4E85-90BF-99C0990152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hu-HU" sz="2400" dirty="0"/>
              <a:t>Kevés életképes spermium (60%-kal </a:t>
            </a:r>
            <a:r>
              <a:rPr lang="hu-HU" sz="2400" dirty="0" err="1"/>
              <a:t>csökk</a:t>
            </a:r>
            <a:r>
              <a:rPr lang="hu-HU" sz="2400" dirty="0"/>
              <a:t>. A 70-es évek óta)</a:t>
            </a:r>
          </a:p>
          <a:p>
            <a:r>
              <a:rPr lang="hu-HU" sz="2400" dirty="0"/>
              <a:t>Stressz, elhízás</a:t>
            </a:r>
          </a:p>
          <a:p>
            <a:r>
              <a:rPr lang="hu-HU" sz="2400" dirty="0"/>
              <a:t>Kevés mozgás, sok ülés (lovaglás, kerékpár)</a:t>
            </a:r>
          </a:p>
          <a:p>
            <a:r>
              <a:rPr lang="hu-HU" sz="2400" dirty="0"/>
              <a:t>Drog, alkohol, dohányzás</a:t>
            </a:r>
          </a:p>
          <a:p>
            <a:r>
              <a:rPr lang="hu-HU" sz="2400" dirty="0"/>
              <a:t>Ételek rossz minősége, vitaminhiány, antioxidánsok, mikroelemek </a:t>
            </a:r>
            <a:r>
              <a:rPr lang="hu-HU" sz="2400" dirty="0" err="1"/>
              <a:t>hiáyna</a:t>
            </a:r>
            <a:endParaRPr lang="hu-HU" sz="2400" dirty="0"/>
          </a:p>
          <a:p>
            <a:r>
              <a:rPr lang="hu-HU" sz="2400" dirty="0"/>
              <a:t>Heréket ért fertőzések (mumpsz, malária…)</a:t>
            </a:r>
          </a:p>
          <a:p>
            <a:r>
              <a:rPr lang="hu-HU" sz="2400" dirty="0"/>
              <a:t>Az ivarutak betegségei (</a:t>
            </a:r>
            <a:r>
              <a:rPr lang="hu-HU" sz="2400" dirty="0" err="1"/>
              <a:t>rejtettheréjűség</a:t>
            </a:r>
            <a:r>
              <a:rPr lang="hu-HU" sz="2400" dirty="0"/>
              <a:t>)</a:t>
            </a:r>
          </a:p>
          <a:p>
            <a:pPr marL="0" indent="0">
              <a:buNone/>
            </a:pPr>
            <a:endParaRPr lang="hu-HU" sz="2400" dirty="0"/>
          </a:p>
          <a:p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1247641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5465984-8F5D-42E1-A7D9-FA499F1CA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Női meddőség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8FA0DDD-7D70-4011-AF91-EF2E5904D5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800" dirty="0"/>
              <a:t>Az egészséges petesejtek számának fogyása</a:t>
            </a:r>
          </a:p>
          <a:p>
            <a:r>
              <a:rPr lang="hu-HU" sz="2800" dirty="0"/>
              <a:t>Életkor! 	35 felett a petesejtek 50%-a egészséges</a:t>
            </a:r>
            <a:br>
              <a:rPr lang="hu-HU" sz="2800" dirty="0"/>
            </a:br>
            <a:r>
              <a:rPr lang="hu-HU" sz="2800" dirty="0"/>
              <a:t>			40 felett 30%</a:t>
            </a:r>
            <a:br>
              <a:rPr lang="hu-HU" sz="2800" dirty="0"/>
            </a:br>
            <a:r>
              <a:rPr lang="hu-HU" sz="2800" dirty="0"/>
              <a:t>			45 felett alig van ép</a:t>
            </a:r>
          </a:p>
          <a:p>
            <a:r>
              <a:rPr lang="hu-HU" sz="2800" dirty="0"/>
              <a:t>Petevezeték elzáródás (gyulladások következménye)</a:t>
            </a:r>
          </a:p>
          <a:p>
            <a:r>
              <a:rPr lang="hu-HU" sz="2800" dirty="0"/>
              <a:t>Méhproblémák</a:t>
            </a:r>
          </a:p>
          <a:p>
            <a:endParaRPr lang="hu-HU" sz="2800" dirty="0"/>
          </a:p>
          <a:p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2440791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49E5EE4-D7FF-469A-9FED-EB6A9F7B1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meddőség kezelései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B243341-73B1-4AD9-BE5B-3871ED6A95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800" dirty="0"/>
              <a:t>A fogamzás időpontja: ovulációkor</a:t>
            </a:r>
          </a:p>
          <a:p>
            <a:r>
              <a:rPr lang="hu-HU" sz="2800" dirty="0" err="1"/>
              <a:t>Inszemináció</a:t>
            </a:r>
            <a:endParaRPr lang="hu-HU" sz="2800" dirty="0"/>
          </a:p>
          <a:p>
            <a:r>
              <a:rPr lang="hu-HU" sz="2800" dirty="0"/>
              <a:t>Hormonkezelés</a:t>
            </a:r>
          </a:p>
          <a:p>
            <a:r>
              <a:rPr lang="hu-HU" sz="2800" dirty="0"/>
              <a:t>IVF (in vitro </a:t>
            </a:r>
            <a:r>
              <a:rPr lang="hu-HU" sz="2800" dirty="0" err="1"/>
              <a:t>fertilizáció</a:t>
            </a:r>
            <a:r>
              <a:rPr lang="hu-HU" sz="2800" dirty="0"/>
              <a:t>) = lombikprogram</a:t>
            </a:r>
          </a:p>
        </p:txBody>
      </p:sp>
    </p:spTree>
    <p:extLst>
      <p:ext uri="{BB962C8B-B14F-4D97-AF65-F5344CB8AC3E}">
        <p14:creationId xmlns:p14="http://schemas.microsoft.com/office/powerpoint/2010/main" val="3278395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B327013-38D1-42DE-AD32-337AFF5BF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lombikprogram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7B5FE35-7608-455A-9D08-28486B0E54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6825" y="1427568"/>
            <a:ext cx="8915400" cy="3777622"/>
          </a:xfrm>
        </p:spPr>
        <p:txBody>
          <a:bodyPr>
            <a:normAutofit/>
          </a:bodyPr>
          <a:lstStyle/>
          <a:p>
            <a:r>
              <a:rPr lang="hu-HU" sz="2800" dirty="0"/>
              <a:t>A petefészek stimulációja - hormonkezelés</a:t>
            </a:r>
          </a:p>
          <a:p>
            <a:r>
              <a:rPr lang="hu-HU" sz="2800" dirty="0"/>
              <a:t>A petesejtek leszívása</a:t>
            </a:r>
          </a:p>
          <a:p>
            <a:r>
              <a:rPr lang="hu-HU" sz="2800" dirty="0"/>
              <a:t>Beültetés a méhbe (embriótranszfer)</a:t>
            </a:r>
          </a:p>
          <a:p>
            <a:endParaRPr lang="hu-HU" sz="2800" dirty="0"/>
          </a:p>
        </p:txBody>
      </p:sp>
      <p:pic>
        <p:nvPicPr>
          <p:cNvPr id="6" name="Tartalom helye 3">
            <a:extLst>
              <a:ext uri="{FF2B5EF4-FFF2-40B4-BE49-F238E27FC236}">
                <a16:creationId xmlns:a16="http://schemas.microsoft.com/office/drawing/2014/main" id="{E0D8FF01-CA99-4FC5-9E11-7468B43329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3308215"/>
            <a:ext cx="5097476" cy="3289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5046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153B29C-C493-4BB4-ABD6-5EF99F659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3074" name="Picture 2" descr="Gyakran teljesen hatástalan a mesterséges megtermékenyítés">
            <a:extLst>
              <a:ext uri="{FF2B5EF4-FFF2-40B4-BE49-F238E27FC236}">
                <a16:creationId xmlns:a16="http://schemas.microsoft.com/office/drawing/2014/main" id="{8F8E1F70-9CB1-4C56-B1FD-C93D8261821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925" y="1752600"/>
            <a:ext cx="7835446" cy="438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54244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38D5609-8FA0-4B7A-8EB5-9BD226A5B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Dilemmák</a:t>
            </a:r>
          </a:p>
        </p:txBody>
      </p:sp>
      <p:pic>
        <p:nvPicPr>
          <p:cNvPr id="8" name="Tartalom helye 7">
            <a:extLst>
              <a:ext uri="{FF2B5EF4-FFF2-40B4-BE49-F238E27FC236}">
                <a16:creationId xmlns:a16="http://schemas.microsoft.com/office/drawing/2014/main" id="{BA70B3C5-D8BC-47E9-BFF7-5C05ADBA95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2692" y="598487"/>
            <a:ext cx="4950995" cy="2613025"/>
          </a:xfrm>
          <a:prstGeom prst="rect">
            <a:avLst/>
          </a:prstGeom>
        </p:spPr>
      </p:pic>
      <p:sp>
        <p:nvSpPr>
          <p:cNvPr id="7" name="Szövegdoboz 6">
            <a:extLst>
              <a:ext uri="{FF2B5EF4-FFF2-40B4-BE49-F238E27FC236}">
                <a16:creationId xmlns:a16="http://schemas.microsoft.com/office/drawing/2014/main" id="{94ACC605-9511-45B2-81B3-DF387AB75F56}"/>
              </a:ext>
            </a:extLst>
          </p:cNvPr>
          <p:cNvSpPr txBox="1"/>
          <p:nvPr/>
        </p:nvSpPr>
        <p:spPr>
          <a:xfrm>
            <a:off x="1717459" y="3237135"/>
            <a:ext cx="6543779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/>
              <a:t>Több zigóta keletkezik – válogatás</a:t>
            </a:r>
          </a:p>
          <a:p>
            <a:r>
              <a:rPr lang="hu-HU" sz="2800" dirty="0"/>
              <a:t>Ez lehetőség betegségek szűrésére is</a:t>
            </a:r>
          </a:p>
          <a:p>
            <a:r>
              <a:rPr lang="hu-HU" sz="2800" dirty="0"/>
              <a:t>Mi legyen a fel nem használtakkal?</a:t>
            </a:r>
          </a:p>
          <a:p>
            <a:r>
              <a:rPr lang="hu-HU" sz="2800" dirty="0"/>
              <a:t>Elmarad több szelekciós lépés</a:t>
            </a:r>
          </a:p>
          <a:p>
            <a:r>
              <a:rPr lang="hu-HU" sz="2800" dirty="0"/>
              <a:t>Ikerterhességek: fokozott kockázat</a:t>
            </a:r>
          </a:p>
          <a:p>
            <a:endParaRPr lang="hu-HU" sz="2800" dirty="0"/>
          </a:p>
          <a:p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2442067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zálak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541</Words>
  <Application>Microsoft Office PowerPoint</Application>
  <PresentationFormat>Szélesvásznú</PresentationFormat>
  <Paragraphs>123</Paragraphs>
  <Slides>22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22</vt:i4>
      </vt:variant>
    </vt:vector>
  </HeadingPairs>
  <TitlesOfParts>
    <vt:vector size="26" baseType="lpstr">
      <vt:lpstr>Arial</vt:lpstr>
      <vt:lpstr>Century Gothic</vt:lpstr>
      <vt:lpstr>Wingdings 3</vt:lpstr>
      <vt:lpstr>Szálak</vt:lpstr>
      <vt:lpstr>Meddőségi kezelések, fogamzásgátlás</vt:lpstr>
      <vt:lpstr>Meddőség</vt:lpstr>
      <vt:lpstr>Okok</vt:lpstr>
      <vt:lpstr>Okok: Férfimeddőség</vt:lpstr>
      <vt:lpstr>Női meddőség</vt:lpstr>
      <vt:lpstr>A meddőség kezelései</vt:lpstr>
      <vt:lpstr>A lombikprogram</vt:lpstr>
      <vt:lpstr>PowerPoint-bemutató</vt:lpstr>
      <vt:lpstr>Dilemmák</vt:lpstr>
      <vt:lpstr>A FOGAMZÁSGÁTLÁS</vt:lpstr>
      <vt:lpstr>Naptár módszer</vt:lpstr>
      <vt:lpstr>Naptár módszer turbó változatok</vt:lpstr>
      <vt:lpstr>Az ivarsejtek találkozását megakadályozó módszerek 1. Gumi óvszer</vt:lpstr>
      <vt:lpstr>PowerPoint-bemutató</vt:lpstr>
      <vt:lpstr>Az ivarsejtek találkozását megakadályozó módszerek 2.  </vt:lpstr>
      <vt:lpstr>Hormonális fogamzásgátlás</vt:lpstr>
      <vt:lpstr>Hormonális fogamzásgátlás</vt:lpstr>
      <vt:lpstr>Méhen belüli eszközök</vt:lpstr>
      <vt:lpstr>Művi meddővé tétel: a petevezeték elkötése</vt:lpstr>
      <vt:lpstr>Művi meddővé tétel:  Az ondóvezeték elkötése</vt:lpstr>
      <vt:lpstr>AMI NEM FOGAMZÁSGÁTLÓ ESZKÖZ</vt:lpstr>
      <vt:lpstr>Források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Meddőségi kezelések, fogamzásgátlás</dc:title>
  <dc:creator>kezdye@sulid.hu</dc:creator>
  <cp:lastModifiedBy>Kézdy Edit</cp:lastModifiedBy>
  <cp:revision>8</cp:revision>
  <dcterms:created xsi:type="dcterms:W3CDTF">2021-01-03T21:20:25Z</dcterms:created>
  <dcterms:modified xsi:type="dcterms:W3CDTF">2023-11-23T13:55:42Z</dcterms:modified>
</cp:coreProperties>
</file>