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képaláírás">
  <p:cSld name="Cím és képaláírá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 képaláírással">
  <p:cSld name="Idézet képaláírássa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">
  <p:cSld name="Névkártya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 idézettel">
  <p:cSld name="Névkártya idézettel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gaz vagy hamis">
  <p:cSld name="Igaz vagy hami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hu-HU"/>
              <a:t>A női ivarkészülék</a:t>
            </a: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dirty="0"/>
              <a:t>GKE		 DEG		</a:t>
            </a:r>
            <a:r>
              <a:rPr lang="hu-HU" dirty="0" smtClean="0"/>
              <a:t>HALLBIOLÓGIA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hu-H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hu-H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dirty="0" smtClean="0"/>
              <a:t>Képek: sulinet.hu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hu-HU"/>
              <a:t>A petefészek és a méh ciklusa</a:t>
            </a:r>
            <a:endParaRPr/>
          </a:p>
        </p:txBody>
      </p:sp>
      <p:pic>
        <p:nvPicPr>
          <p:cNvPr id="234" name="Google Shape;234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1808" y="2002568"/>
            <a:ext cx="5331087" cy="4545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hu-HU"/>
              <a:t>A női nemi ciklus</a:t>
            </a:r>
            <a:endParaRPr/>
          </a:p>
        </p:txBody>
      </p:sp>
      <p:pic>
        <p:nvPicPr>
          <p:cNvPr id="240" name="Google Shape;240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86937" y="154862"/>
            <a:ext cx="4617675" cy="642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/>
          <p:nvPr/>
        </p:nvSpPr>
        <p:spPr>
          <a:xfrm>
            <a:off x="0" y="-786"/>
            <a:ext cx="12192000" cy="68540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649224" y="645106"/>
            <a:ext cx="6121966" cy="125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hu-HU"/>
              <a:t>Az ivar kialakulása</a:t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1038034" y="1817226"/>
            <a:ext cx="10110257" cy="46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Genetikai nem = kromoszomális nem: megtermékenyítéskor</a:t>
            </a:r>
            <a:br>
              <a:rPr lang="hu-HU" sz="2800"/>
            </a:br>
            <a:r>
              <a:rPr lang="hu-HU" sz="2800"/>
              <a:t>ivari kromoszómák	XX vagy XY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u-HU" sz="2800" b="1"/>
              <a:t>Elsődleges nemi jelleg:</a:t>
            </a:r>
            <a:r>
              <a:rPr lang="hu-HU" sz="2800"/>
              <a:t> ivarmirigyek + nemzőszervek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 b="1"/>
              <a:t>Ivarmirigyi nem:</a:t>
            </a:r>
            <a:r>
              <a:rPr lang="hu-HU" sz="2800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u-HU" sz="2800"/>
              <a:t>Magzati korban alakul ki. A működő herék tesztoszteronja </a:t>
            </a:r>
            <a:br>
              <a:rPr lang="hu-HU" sz="2800"/>
            </a:br>
            <a:r>
              <a:rPr lang="hu-HU" sz="2800"/>
              <a:t>-&gt; fiú nemzőszervek. 	</a:t>
            </a:r>
            <a:br>
              <a:rPr lang="hu-HU" sz="2800"/>
            </a:br>
            <a:r>
              <a:rPr lang="hu-HU" sz="2800"/>
              <a:t/>
            </a:r>
            <a:br>
              <a:rPr lang="hu-HU" sz="2800"/>
            </a:br>
            <a:r>
              <a:rPr lang="hu-HU" sz="2800"/>
              <a:t>Ennek hiányában: leány</a:t>
            </a:r>
            <a:endParaRPr/>
          </a:p>
          <a:p>
            <a:pPr marL="342900" lvl="0" indent="-1651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7764" y="805700"/>
            <a:ext cx="3526071" cy="238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/>
          <p:nvPr/>
        </p:nvSpPr>
        <p:spPr>
          <a:xfrm>
            <a:off x="-1" y="6061223"/>
            <a:ext cx="1038036" cy="506277"/>
          </a:xfrm>
          <a:custGeom>
            <a:avLst/>
            <a:gdLst/>
            <a:ahLst/>
            <a:cxnLst/>
            <a:rect l="l" t="t" r="r" b="b"/>
            <a:pathLst>
              <a:path w="1038036" h="506277" extrusionOk="0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/>
          <p:nvPr/>
        </p:nvSpPr>
        <p:spPr>
          <a:xfrm>
            <a:off x="0" y="-786"/>
            <a:ext cx="12192000" cy="68540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649224" y="645106"/>
            <a:ext cx="6087242" cy="125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hu-HU"/>
              <a:t>Az ivarszervek fejlődése</a:t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649225" y="2129742"/>
            <a:ext cx="3668132" cy="376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84" name="Google Shape;184;p20" descr="A képen óra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7380" y="411232"/>
            <a:ext cx="3668132" cy="640722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/>
          <p:nvPr/>
        </p:nvSpPr>
        <p:spPr>
          <a:xfrm>
            <a:off x="-1" y="6061223"/>
            <a:ext cx="1038036" cy="506277"/>
          </a:xfrm>
          <a:custGeom>
            <a:avLst/>
            <a:gdLst/>
            <a:ahLst/>
            <a:cxnLst/>
            <a:rect l="l" t="t" r="r" b="b"/>
            <a:pathLst>
              <a:path w="1038036" h="506277" extrusionOk="0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hu-HU"/>
              <a:t>Az ivar kialakulása 2.</a:t>
            </a:r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1"/>
          </p:nvPr>
        </p:nvSpPr>
        <p:spPr>
          <a:xfrm>
            <a:off x="925782" y="1905000"/>
            <a:ext cx="9710536" cy="479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Nemzőszervi nem: párzószervek, ivarutak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 b="1"/>
              <a:t>Másodlagos nemi jellegek: </a:t>
            </a:r>
            <a:r>
              <a:rPr lang="hu-HU" sz="2800"/>
              <a:t>hormonhatásra serdüléstől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Csontozat, alak, emlők, zsíreloszlás, hang, szőrzet</a:t>
            </a:r>
            <a:endParaRPr/>
          </a:p>
          <a:p>
            <a:pPr marL="0" lvl="1" indent="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Pszichoszexuális nem: nemi identitás, preferencia</a:t>
            </a:r>
            <a:endParaRPr/>
          </a:p>
          <a:p>
            <a:pPr marL="628650" lvl="3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u-HU" sz="2800"/>
              <a:t>Genetikai hatások, hormonok, magzati fejlődés alatti hatások</a:t>
            </a:r>
            <a:endParaRPr/>
          </a:p>
        </p:txBody>
      </p:sp>
      <p:pic>
        <p:nvPicPr>
          <p:cNvPr id="192" name="Google Shape;192;p21" descr="Rajz egy női és egy férfi testről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9174" y="376178"/>
            <a:ext cx="28575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hu-HU"/>
              <a:t>A női ivarszervek</a:t>
            </a:r>
            <a:endParaRPr/>
          </a:p>
        </p:txBody>
      </p:sp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816" y="1905000"/>
            <a:ext cx="4455184" cy="384166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>
            <a:spLocks noGrp="1"/>
          </p:cNvSpPr>
          <p:nvPr>
            <p:ph type="body" idx="1"/>
          </p:nvPr>
        </p:nvSpPr>
        <p:spPr>
          <a:xfrm>
            <a:off x="6458673" y="1053296"/>
            <a:ext cx="5208608" cy="490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Petefészkek = ovariumok</a:t>
            </a:r>
            <a:endParaRPr sz="28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Petevezetők = méhkürt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Méh: körte</a:t>
            </a:r>
            <a:br>
              <a:rPr lang="hu-HU" sz="2800"/>
            </a:br>
            <a:r>
              <a:rPr lang="hu-HU" sz="2800"/>
              <a:t>simaizom, mirigyes, erezett nyálkahártya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Menstruáció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Méhszáj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Hüvely – tágulékony simaizom, párzószerv. Szűzhártya. Tejsavbaktériumok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hu-HU"/>
              <a:t>A petefészkek</a:t>
            </a:r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body" idx="1"/>
          </p:nvPr>
        </p:nvSpPr>
        <p:spPr>
          <a:xfrm>
            <a:off x="6366075" y="2133600"/>
            <a:ext cx="5416953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Páros ivarmirigy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Héjas mandula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Kismedencében szalagok rögzítik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Ivarsejt + hormontermelés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Serdüléstől klimaxig ciklusos működés</a:t>
            </a:r>
            <a:endParaRPr/>
          </a:p>
        </p:txBody>
      </p:sp>
      <p:pic>
        <p:nvPicPr>
          <p:cNvPr id="206" name="Google Shape;206;p23" descr="A petefészek és petevezeté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5644" y="2133600"/>
            <a:ext cx="38100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hu-HU"/>
              <a:t>A petesejtek érése</a:t>
            </a:r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1638300" y="1905000"/>
            <a:ext cx="8915400" cy="445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lang="hu-H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Petefészek: ivarmirigy (sejt+hormontermelés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lang="hu-H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Őstüszők: 200 000/petefészek</a:t>
            </a:r>
            <a:br>
              <a:rPr lang="hu-H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hu-H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Őspetesejt + tüszőhámsejtek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lang="hu-H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magzati élet 4. hónapjától </a:t>
            </a:r>
            <a:br>
              <a:rPr lang="hu-H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hu-H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meiózis I. állapotban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entury Gothic"/>
              <a:buNone/>
            </a:pP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lang="hu-H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meiózis a serdülés után </a:t>
            </a:r>
            <a:br>
              <a:rPr lang="hu-H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hu-H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havonta folyt. a tüszőéréskor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entury Gothic"/>
              <a:buNone/>
            </a:pP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lang="hu-HU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Csak megtermékenyüléskor fejeződik be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13" name="Google Shape;213;p24" descr="A képen beltéri, ülő, asztal, kicsi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3243" y="2393186"/>
            <a:ext cx="381000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hu-HU"/>
              <a:t>A petefészek ciklus</a:t>
            </a: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1"/>
          </p:nvPr>
        </p:nvSpPr>
        <p:spPr>
          <a:xfrm>
            <a:off x="5353235" y="1837678"/>
            <a:ext cx="6151377" cy="407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28 naponta egy peteérés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A tüsző folyadékkal telik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A petesejt szikanyagban gazdag lesz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Graaf tüsző – tüszőrepedés ~14. nap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Sárgatest kialakul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800"/>
              <a:buChar char="🠶"/>
            </a:pPr>
            <a:r>
              <a:rPr lang="hu-HU" sz="2800"/>
              <a:t>Elsorvad</a:t>
            </a:r>
            <a:endParaRPr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20" name="Google Shape;22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45" y="1544009"/>
            <a:ext cx="4336881" cy="433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3301" y="4383357"/>
            <a:ext cx="2905631" cy="2188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hu-HU"/>
              <a:t>Külső nemi szervek</a:t>
            </a:r>
            <a:endParaRPr/>
          </a:p>
        </p:txBody>
      </p:sp>
      <p:pic>
        <p:nvPicPr>
          <p:cNvPr id="227" name="Google Shape;227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7388" y="1701478"/>
            <a:ext cx="6497922" cy="420453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7381068" y="1986131"/>
            <a:ext cx="481093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Hüvelybemenet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Szeméremajkak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Csikló: merevedésre képes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147</Words>
  <Application>Microsoft Office PowerPoint</Application>
  <PresentationFormat>Szélesvásznú</PresentationFormat>
  <Paragraphs>52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Noto Sans Symbols</vt:lpstr>
      <vt:lpstr>Century Gothic</vt:lpstr>
      <vt:lpstr>Arial</vt:lpstr>
      <vt:lpstr>Szálak</vt:lpstr>
      <vt:lpstr>A női ivarkészülék</vt:lpstr>
      <vt:lpstr>Az ivar kialakulása</vt:lpstr>
      <vt:lpstr>Az ivarszervek fejlődése</vt:lpstr>
      <vt:lpstr>Az ivar kialakulása 2.</vt:lpstr>
      <vt:lpstr>A női ivarszervek</vt:lpstr>
      <vt:lpstr>A petefészkek</vt:lpstr>
      <vt:lpstr>A petesejtek érése</vt:lpstr>
      <vt:lpstr>A petefészek ciklus</vt:lpstr>
      <vt:lpstr>Külső nemi szervek</vt:lpstr>
      <vt:lpstr>A petefészek és a méh ciklusa</vt:lpstr>
      <vt:lpstr>A női nemi ciklus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női ivarkészülék</dc:title>
  <dc:creator>Kézdy Edit</dc:creator>
  <cp:lastModifiedBy>Kézdy Edit</cp:lastModifiedBy>
  <cp:revision>3</cp:revision>
  <dcterms:modified xsi:type="dcterms:W3CDTF">2023-11-23T14:14:36Z</dcterms:modified>
</cp:coreProperties>
</file>