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férfi nemi szervek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GKE DEG</a:t>
            </a:r>
          </a:p>
          <a:p>
            <a:r>
              <a:rPr lang="hu-HU" sz="1200" dirty="0" smtClean="0"/>
              <a:t>KÉPEK SULINET.HU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67799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NEMI MŰKÖDÉS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Erekció: merevedés. </a:t>
            </a:r>
            <a:r>
              <a:rPr lang="hu-HU" dirty="0" err="1" smtClean="0"/>
              <a:t>Gv</a:t>
            </a:r>
            <a:r>
              <a:rPr lang="hu-HU" dirty="0" smtClean="0"/>
              <a:t> reflex.</a:t>
            </a:r>
          </a:p>
          <a:p>
            <a:r>
              <a:rPr lang="hu-HU" smtClean="0"/>
              <a:t>Nemi </a:t>
            </a:r>
            <a:r>
              <a:rPr lang="hu-HU" dirty="0" smtClean="0"/>
              <a:t>izgalom hatására</a:t>
            </a:r>
          </a:p>
          <a:p>
            <a:r>
              <a:rPr lang="hu-HU" dirty="0" smtClean="0"/>
              <a:t>A vér visszafolyását a barlangos testek megakadályozzák (vénák elnyomása)</a:t>
            </a:r>
          </a:p>
          <a:p>
            <a:r>
              <a:rPr lang="hu-HU" dirty="0" smtClean="0"/>
              <a:t>Ejakuláció: </a:t>
            </a:r>
            <a:r>
              <a:rPr lang="hu-HU" dirty="0" err="1" smtClean="0"/>
              <a:t>gv</a:t>
            </a:r>
            <a:r>
              <a:rPr lang="hu-HU" dirty="0" smtClean="0"/>
              <a:t> reflex</a:t>
            </a:r>
          </a:p>
          <a:p>
            <a:r>
              <a:rPr lang="hu-HU" dirty="0" smtClean="0"/>
              <a:t>Orgazmus: </a:t>
            </a:r>
            <a:r>
              <a:rPr lang="hu-HU" dirty="0" err="1" smtClean="0"/>
              <a:t>hipotalamusz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95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herék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62699" y="2556932"/>
            <a:ext cx="4533897" cy="3318936"/>
          </a:xfrm>
        </p:spPr>
        <p:txBody>
          <a:bodyPr/>
          <a:lstStyle/>
          <a:p>
            <a:r>
              <a:rPr lang="hu-HU" dirty="0" smtClean="0"/>
              <a:t>Galambtojás</a:t>
            </a:r>
          </a:p>
          <a:p>
            <a:r>
              <a:rPr lang="hu-HU" dirty="0" smtClean="0"/>
              <a:t>A hasüregből száll alá a születés körül</a:t>
            </a:r>
          </a:p>
          <a:p>
            <a:r>
              <a:rPr lang="hu-HU" dirty="0" smtClean="0"/>
              <a:t>Megfelelő hőmérséklet 34-35°C</a:t>
            </a:r>
          </a:p>
          <a:p>
            <a:r>
              <a:rPr lang="hu-HU" dirty="0" smtClean="0"/>
              <a:t>Herecsatornácskák – több száz m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476" y="2556932"/>
            <a:ext cx="4425248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3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30999" y="2556932"/>
            <a:ext cx="4165597" cy="3318936"/>
          </a:xfrm>
        </p:spPr>
        <p:txBody>
          <a:bodyPr/>
          <a:lstStyle/>
          <a:p>
            <a:r>
              <a:rPr lang="hu-HU" dirty="0" smtClean="0"/>
              <a:t>Spermiumképzés: csírahám</a:t>
            </a:r>
          </a:p>
          <a:p>
            <a:r>
              <a:rPr lang="hu-HU" dirty="0" smtClean="0"/>
              <a:t>Itt keletkeznek, érnek a spermiumok</a:t>
            </a:r>
            <a:endParaRPr lang="hu-HU" dirty="0"/>
          </a:p>
          <a:p>
            <a:r>
              <a:rPr lang="hu-HU" dirty="0" err="1" smtClean="0"/>
              <a:t>Leydig</a:t>
            </a:r>
            <a:r>
              <a:rPr lang="hu-HU" dirty="0" smtClean="0"/>
              <a:t> </a:t>
            </a:r>
            <a:r>
              <a:rPr lang="hu-HU" dirty="0"/>
              <a:t>sejtek: tesztoszteron termelés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81" y="2285999"/>
            <a:ext cx="4895238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1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mellékherék, ondóvezeték, herezacskó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42" y="2163849"/>
            <a:ext cx="4418458" cy="4067090"/>
          </a:xfrm>
        </p:spPr>
      </p:pic>
      <p:sp>
        <p:nvSpPr>
          <p:cNvPr id="5" name="Szövegdoboz 4"/>
          <p:cNvSpPr txBox="1"/>
          <p:nvPr/>
        </p:nvSpPr>
        <p:spPr>
          <a:xfrm>
            <a:off x="1587500" y="2794000"/>
            <a:ext cx="35402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 spermiumok tárolása</a:t>
            </a:r>
          </a:p>
          <a:p>
            <a:endParaRPr lang="hu-HU" sz="2400" dirty="0"/>
          </a:p>
          <a:p>
            <a:r>
              <a:rPr lang="hu-HU" sz="2400" dirty="0" smtClean="0"/>
              <a:t>Herezacskó fala simaizmot</a:t>
            </a:r>
            <a:br>
              <a:rPr lang="hu-HU" sz="2400" dirty="0" smtClean="0"/>
            </a:br>
            <a:r>
              <a:rPr lang="hu-HU" sz="2400" dirty="0" smtClean="0"/>
              <a:t>is tartalmaz – hőszabályozás</a:t>
            </a:r>
          </a:p>
          <a:p>
            <a:endParaRPr lang="hu-HU" sz="2400" dirty="0"/>
          </a:p>
          <a:p>
            <a:r>
              <a:rPr lang="hu-HU" sz="2400" dirty="0" smtClean="0"/>
              <a:t>Ondóvezeték: izmos cső</a:t>
            </a:r>
          </a:p>
          <a:p>
            <a:r>
              <a:rPr lang="hu-HU" sz="2400" dirty="0" smtClean="0"/>
              <a:t>Perisztaltika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8550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5029199" cy="364697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Ondóhólyag: páros mirigy, </a:t>
            </a:r>
            <a:r>
              <a:rPr lang="hu-HU" dirty="0" err="1" smtClean="0"/>
              <a:t>fruktóztartalmú</a:t>
            </a:r>
            <a:r>
              <a:rPr lang="hu-HU" dirty="0" smtClean="0"/>
              <a:t> váladék az ondóvezetékbe</a:t>
            </a:r>
          </a:p>
          <a:p>
            <a:r>
              <a:rPr lang="hu-HU" dirty="0" smtClean="0"/>
              <a:t>Prosztata: páratlan, </a:t>
            </a:r>
            <a:r>
              <a:rPr lang="hu-HU" dirty="0" err="1" smtClean="0"/>
              <a:t>körbeveszi</a:t>
            </a:r>
            <a:r>
              <a:rPr lang="hu-HU" dirty="0" smtClean="0"/>
              <a:t> a húgycsövet</a:t>
            </a:r>
            <a:br>
              <a:rPr lang="hu-HU" dirty="0" smtClean="0"/>
            </a:br>
            <a:r>
              <a:rPr lang="hu-HU" dirty="0" smtClean="0"/>
              <a:t>lúgos váladékot termel</a:t>
            </a:r>
            <a:br>
              <a:rPr lang="hu-HU" dirty="0" smtClean="0"/>
            </a:br>
            <a:r>
              <a:rPr lang="hu-HU" dirty="0" smtClean="0"/>
              <a:t>Ez az ondó nagy része</a:t>
            </a:r>
            <a:br>
              <a:rPr lang="hu-HU" dirty="0" smtClean="0"/>
            </a:br>
            <a:r>
              <a:rPr lang="hu-HU" dirty="0" smtClean="0"/>
              <a:t>aktiválja a spermiumokat</a:t>
            </a:r>
          </a:p>
          <a:p>
            <a:r>
              <a:rPr lang="hu-HU" dirty="0" smtClean="0"/>
              <a:t>Ondóvezetékek -&gt; ondókilövellő csatorna -&gt; húgycső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36" y="817032"/>
            <a:ext cx="4886326" cy="53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pénisz = hímvessző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0101" y="2539469"/>
            <a:ext cx="4927599" cy="331893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Barlangos testek: vérrel telnek -&gt; merevedés</a:t>
            </a:r>
          </a:p>
          <a:p>
            <a:r>
              <a:rPr lang="hu-HU" sz="2800" dirty="0" smtClean="0"/>
              <a:t>Makk: elülső, idegvégződésben gazdag rész</a:t>
            </a:r>
          </a:p>
          <a:p>
            <a:r>
              <a:rPr lang="hu-HU" sz="2800" dirty="0" smtClean="0"/>
              <a:t>Fityma: előbőr (körülmetélés)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398" y="2971269"/>
            <a:ext cx="3516500" cy="31340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100" y="1088589"/>
            <a:ext cx="2501900" cy="18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ondó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2,5-3 cm</a:t>
            </a:r>
            <a:r>
              <a:rPr lang="hu-HU" baseline="30000" dirty="0" smtClean="0"/>
              <a:t>3</a:t>
            </a:r>
          </a:p>
          <a:p>
            <a:r>
              <a:rPr lang="hu-HU" dirty="0" smtClean="0"/>
              <a:t>Spermiumok	200-400 millió</a:t>
            </a:r>
          </a:p>
          <a:p>
            <a:r>
              <a:rPr lang="hu-HU" dirty="0" err="1" smtClean="0"/>
              <a:t>Fruktóztartalmú</a:t>
            </a:r>
            <a:r>
              <a:rPr lang="hu-HU" dirty="0" smtClean="0"/>
              <a:t> váladék</a:t>
            </a:r>
          </a:p>
          <a:p>
            <a:r>
              <a:rPr lang="hu-HU" dirty="0" smtClean="0"/>
              <a:t>Lúgos váladék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686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 spermiumok</a:t>
            </a:r>
            <a:endParaRPr lang="hu-HU" dirty="0"/>
          </a:p>
        </p:txBody>
      </p:sp>
      <p:pic>
        <p:nvPicPr>
          <p:cNvPr id="1026" name="Picture 2" descr="A hímivarsej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0" y="982132"/>
            <a:ext cx="5113338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14400" y="2343905"/>
            <a:ext cx="50853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Fej: sejtmag, DNS csúcsán enzimes</a:t>
            </a:r>
            <a:br>
              <a:rPr lang="hu-HU" sz="2800" dirty="0" smtClean="0"/>
            </a:br>
            <a:r>
              <a:rPr lang="hu-HU" sz="2800" dirty="0" smtClean="0"/>
              <a:t>sapka</a:t>
            </a:r>
            <a:br>
              <a:rPr lang="hu-HU" sz="2800" dirty="0" smtClean="0"/>
            </a:br>
            <a:r>
              <a:rPr lang="hu-HU" sz="2800" dirty="0" smtClean="0"/>
              <a:t>Nyak: (sejtközpont)</a:t>
            </a:r>
          </a:p>
          <a:p>
            <a:r>
              <a:rPr lang="hu-HU" sz="2800" dirty="0" smtClean="0"/>
              <a:t>Farok: </a:t>
            </a:r>
            <a:r>
              <a:rPr lang="hu-HU" sz="2800" dirty="0" err="1" smtClean="0"/>
              <a:t>mitokondriumok</a:t>
            </a:r>
            <a:r>
              <a:rPr lang="hu-HU" sz="2800" dirty="0" smtClean="0"/>
              <a:t>, ostor</a:t>
            </a:r>
          </a:p>
          <a:p>
            <a:r>
              <a:rPr lang="hu-HU" sz="2800" dirty="0" err="1" smtClean="0"/>
              <a:t>Kb</a:t>
            </a:r>
            <a:r>
              <a:rPr lang="hu-HU" sz="2800" dirty="0" smtClean="0"/>
              <a:t> 48 óráig életképesek</a:t>
            </a:r>
          </a:p>
          <a:p>
            <a:r>
              <a:rPr lang="hu-HU" sz="2800" dirty="0" smtClean="0"/>
              <a:t>Aktív mozgás a szervezeten kívül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82766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spermiumképzés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668588"/>
            <a:ext cx="3810000" cy="28670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626100" y="2921000"/>
            <a:ext cx="5727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800" dirty="0" err="1">
                <a:solidFill>
                  <a:prstClr val="black"/>
                </a:solidFill>
              </a:rPr>
              <a:t>Meiózissal</a:t>
            </a:r>
            <a:endParaRPr lang="hu-HU" sz="2800" dirty="0">
              <a:solidFill>
                <a:prstClr val="black"/>
              </a:solidFill>
            </a:endParaRPr>
          </a:p>
          <a:p>
            <a:pPr lvl="0"/>
            <a:r>
              <a:rPr lang="hu-HU" sz="2800" dirty="0">
                <a:solidFill>
                  <a:prstClr val="black"/>
                </a:solidFill>
              </a:rPr>
              <a:t>A here csírahámjában</a:t>
            </a:r>
          </a:p>
          <a:p>
            <a:pPr lvl="0"/>
            <a:r>
              <a:rPr lang="hu-HU" sz="2800" dirty="0">
                <a:solidFill>
                  <a:prstClr val="black"/>
                </a:solidFill>
              </a:rPr>
              <a:t>Folyamatosan termelődnek</a:t>
            </a:r>
            <a:br>
              <a:rPr lang="hu-HU" sz="2800" dirty="0">
                <a:solidFill>
                  <a:prstClr val="black"/>
                </a:solidFill>
              </a:rPr>
            </a:br>
            <a:r>
              <a:rPr lang="hu-HU" sz="2800" dirty="0">
                <a:solidFill>
                  <a:prstClr val="black"/>
                </a:solidFill>
              </a:rPr>
              <a:t>a nemi éréstől a </a:t>
            </a:r>
            <a:r>
              <a:rPr lang="hu-HU" sz="2800" dirty="0" smtClean="0">
                <a:solidFill>
                  <a:prstClr val="black"/>
                </a:solidFill>
              </a:rPr>
              <a:t>halálig</a:t>
            </a:r>
          </a:p>
          <a:p>
            <a:pPr lvl="0"/>
            <a:endParaRPr lang="hu-HU" sz="2800" dirty="0">
              <a:solidFill>
                <a:prstClr val="black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92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147</Words>
  <Application>Microsoft Office PowerPoint</Application>
  <PresentationFormat>Szélesvásznú</PresentationFormat>
  <Paragraphs>46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Organikus</vt:lpstr>
      <vt:lpstr>A férfi nemi szervek</vt:lpstr>
      <vt:lpstr>A herék</vt:lpstr>
      <vt:lpstr>A here</vt:lpstr>
      <vt:lpstr>A mellékherék, ondóvezeték, herezacskó</vt:lpstr>
      <vt:lpstr>PowerPoint-bemutató</vt:lpstr>
      <vt:lpstr>A pénisz = hímvessző</vt:lpstr>
      <vt:lpstr>Az ondó</vt:lpstr>
      <vt:lpstr>A spermiumok</vt:lpstr>
      <vt:lpstr>A spermiumképzés</vt:lpstr>
      <vt:lpstr>A NEMI MŰKÖDÉS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férfi nemi szervek</dc:title>
  <dc:creator>Kézdy Edit</dc:creator>
  <cp:lastModifiedBy>Kézdy Edit</cp:lastModifiedBy>
  <cp:revision>15</cp:revision>
  <dcterms:created xsi:type="dcterms:W3CDTF">2020-12-03T13:39:50Z</dcterms:created>
  <dcterms:modified xsi:type="dcterms:W3CDTF">2023-11-23T14:09:29Z</dcterms:modified>
</cp:coreProperties>
</file>