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58" name="Google Shape;58;p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0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5" Type="http://schemas.openxmlformats.org/officeDocument/2006/relationships/image" Target="../media/image10.jpg"/><Relationship Id="rId6" Type="http://schemas.openxmlformats.org/officeDocument/2006/relationships/image" Target="../media/image18.jpg"/><Relationship Id="rId7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hu-HU"/>
              <a:t>A NYITVATERMŐK TÖRZSE</a:t>
            </a:r>
            <a:endParaRPr/>
          </a:p>
        </p:txBody>
      </p:sp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GKE DEG HALLBIOLÓGIA</a:t>
            </a:r>
            <a:endParaRPr/>
          </a:p>
        </p:txBody>
      </p:sp>
      <p:pic>
        <p:nvPicPr>
          <p:cNvPr descr="A képen növény, tűlevelű, kültéri, fa látható&#10;&#10;Automatikusan generált leírás" id="102" name="Google Shape;1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4060" y="514349"/>
            <a:ext cx="2533639" cy="5238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2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22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22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Google Shape;174;p22"/>
          <p:cNvSpPr txBox="1"/>
          <p:nvPr>
            <p:ph type="title"/>
          </p:nvPr>
        </p:nvSpPr>
        <p:spPr>
          <a:xfrm>
            <a:off x="1776424" y="4460798"/>
            <a:ext cx="8637073" cy="5580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</a:pPr>
            <a:r>
              <a:rPr lang="hu-HU" sz="3300"/>
              <a:t>ERDEI FENYŐ				FEKETEFENYŐ</a:t>
            </a:r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8383" y="800597"/>
            <a:ext cx="4765191" cy="3573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tűlevelű, fa, növény, kültéri látható&#10;&#10;Automatikusan generált leírás" id="176" name="Google Shape;176;p22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1060" y="800598"/>
            <a:ext cx="4772557" cy="35794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2"/>
          <p:cNvCxnSpPr/>
          <p:nvPr/>
        </p:nvCxnSpPr>
        <p:spPr>
          <a:xfrm>
            <a:off x="1776728" y="5027185"/>
            <a:ext cx="864301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2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23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23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23"/>
          <p:cNvSpPr txBox="1"/>
          <p:nvPr>
            <p:ph type="title"/>
          </p:nvPr>
        </p:nvSpPr>
        <p:spPr>
          <a:xfrm>
            <a:off x="1776424" y="4460798"/>
            <a:ext cx="8637073" cy="5580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hu-HU" sz="3600"/>
              <a:t>KÖZÖNSÉGES LUC		BORÓKA</a:t>
            </a:r>
            <a:endParaRPr sz="3600"/>
          </a:p>
        </p:txBody>
      </p:sp>
      <p:pic>
        <p:nvPicPr>
          <p:cNvPr descr="A képen növény, fű, kültéri, tűlevelű látható&#10;&#10;Automatikusan generált leírás" id="191" name="Google Shape;1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4018" y="64524"/>
            <a:ext cx="2766467" cy="4160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növény, kültéri, fa, tűlevelű látható&#10;&#10;Automatikusan generált leírás" id="192" name="Google Shape;192;p2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2234" y="37194"/>
            <a:ext cx="2952046" cy="44225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23"/>
          <p:cNvCxnSpPr/>
          <p:nvPr/>
        </p:nvCxnSpPr>
        <p:spPr>
          <a:xfrm>
            <a:off x="1776728" y="5027185"/>
            <a:ext cx="864301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Borovička spiš 0,7l 40%" id="196" name="Google Shape;19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97375" y="543465"/>
            <a:ext cx="1594543" cy="2136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8/82/Tannenbaum_Geschenke_und_der_Mond_2007_by-RaBoe.jpg/300px-Tannenbaum_Geschenke_und_der_Mond_2007_by-RaBoe.jpg" id="197" name="Google Shape;197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2137" y="712917"/>
            <a:ext cx="1935643" cy="2613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KÖZÖNSÉGES CSIKÓFARK</a:t>
            </a:r>
            <a:endParaRPr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25" y="2038350"/>
            <a:ext cx="371475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5184475" y="5244860"/>
            <a:ext cx="9412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wikipedia.org</a:t>
            </a:r>
            <a:endParaRPr sz="1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KÉPEK FORRÁSA</a:t>
            </a:r>
            <a:endParaRPr/>
          </a:p>
        </p:txBody>
      </p:sp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NKP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Sulinet digitális tudásbázis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ÚJDONSÁGOK</a:t>
            </a:r>
            <a:endParaRPr/>
          </a:p>
        </p:txBody>
      </p:sp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966387" y="1853754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3017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Ősi harasztokból hidegebb, szárazabb éghajlaton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A középidő elején</a:t>
            </a:r>
            <a:endParaRPr sz="28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Virágos növények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Új szerv: virág és mag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Termőlevél = női ivarlevél, rajta magkezdemény,</a:t>
            </a:r>
            <a:br>
              <a:rPr lang="hu-HU" sz="2800"/>
            </a:br>
            <a:r>
              <a:rPr lang="hu-HU" sz="2800"/>
              <a:t> benne petesejt (női ivarsejt)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Porzólevél = hímivarlevél termeli a virágporszemeket</a:t>
            </a:r>
            <a:endParaRPr/>
          </a:p>
          <a:p>
            <a:pPr indent="-90804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2550" y="3741038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gvaspáfrány megkövesedett maradványa" id="110" name="Google Shape;1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9550" y="425004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VIRÁGZATUK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317240" y="2254250"/>
            <a:ext cx="7638566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Egyivarú virágok: vagy hím, vagy női ivarleveleket</a:t>
            </a:r>
            <a:br>
              <a:rPr b="0" i="0" lang="hu-HU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i="0" lang="hu-HU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tartalmaznak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női tobozvirágzatban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magkezdemények a termőlevélen szabadon ülnek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Nincs zárt magház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 fenyők termős tobozának hosszmetszete"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0119" y="1889185"/>
            <a:ext cx="2716858" cy="347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VIRÁGZATUK 2.</a:t>
            </a:r>
            <a:endParaRPr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A porzós virágzat termeli a </a:t>
            </a:r>
            <a:br>
              <a:rPr lang="hu-HU" sz="2800"/>
            </a:br>
            <a:r>
              <a:rPr lang="hu-HU" sz="2800"/>
              <a:t>virágport.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Szélmegporzású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A megtermékenyítés</a:t>
            </a:r>
            <a:br>
              <a:rPr lang="hu-HU" sz="2800"/>
            </a:br>
            <a:r>
              <a:rPr lang="hu-HU" sz="2800"/>
              <a:t>független a víztől</a:t>
            </a: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131920"/>
            <a:ext cx="4773582" cy="358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VIRÁGZAT 3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603854" y="2143924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Általában egylakiak: A hím- és női virágzat ugyanazon a növényen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A megporzás és a megtermékenyítés között</a:t>
            </a:r>
            <a:br>
              <a:rPr lang="hu-HU" sz="2800"/>
            </a:br>
            <a:r>
              <a:rPr lang="hu-HU" sz="2800"/>
              <a:t>hosszú idő eltelhet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A toboz lehull, elfásodik, kiszárad</a:t>
            </a:r>
            <a:endParaRPr/>
          </a:p>
        </p:txBody>
      </p:sp>
      <p:pic>
        <p:nvPicPr>
          <p:cNvPr descr="A képen növény, tűlevelű, kültéri, fa látható&#10;&#10;Automatikusan generált leírás" id="132" name="Google Shape;1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4060" y="514349"/>
            <a:ext cx="2533639" cy="5238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1453896" y="1847088"/>
            <a:ext cx="417737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8"/>
          <p:cNvSpPr txBox="1"/>
          <p:nvPr>
            <p:ph type="title"/>
          </p:nvPr>
        </p:nvSpPr>
        <p:spPr>
          <a:xfrm>
            <a:off x="1451580" y="371481"/>
            <a:ext cx="4176511" cy="1066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ÚJDONSÁGOK 2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689580" y="1816842"/>
            <a:ext cx="4375587" cy="4088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MAG: Megtermékenyítés után a magkezdeményből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Maghéj: véd a kiszáradástól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Tápszövet: tartalék tápanyag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Csíra = embrió: részei gyököcske, rügyecske. Ebből fejlődik az új növény.</a:t>
            </a:r>
            <a:endParaRPr/>
          </a:p>
        </p:txBody>
      </p:sp>
      <p:pic>
        <p:nvPicPr>
          <p:cNvPr descr="A szárnyas magok kialakulása"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849" y="977455"/>
            <a:ext cx="5876803" cy="274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8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FENYŐTOBOZ, FENYŐMAGOK</a:t>
            </a:r>
            <a:endParaRPr/>
          </a:p>
        </p:txBody>
      </p:sp>
      <p:pic>
        <p:nvPicPr>
          <p:cNvPr descr="A fenyők toboza és magja" id="150" name="Google Shape;15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6686" y="2061090"/>
            <a:ext cx="6046789" cy="3476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TULAJDONSÁGAIK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A legtöbb fás szárú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Általában örökzöldek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Leveleik kis felületűek: tűlevelek, v. pikkelylevelek. Párologtatás csökkentése!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Viaszbevonat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hu-HU" sz="2800"/>
              <a:t>Sok faj tűri a hideget és szárazságot. Tajgák, mediterránum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KÖZÖNSÉGES TISZAFA		GINKGO BILOBA</a:t>
            </a:r>
            <a:br>
              <a:rPr lang="hu-HU"/>
            </a:br>
            <a:r>
              <a:rPr lang="hu-HU"/>
              <a:t>						PÁFRÁNYFENYŐ</a:t>
            </a:r>
            <a:endParaRPr/>
          </a:p>
        </p:txBody>
      </p:sp>
      <p:pic>
        <p:nvPicPr>
          <p:cNvPr descr="A képen gyümölcs látható&#10;&#10;Automatikusan generált leírás" id="162" name="Google Shape;162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1579" y="2159000"/>
            <a:ext cx="5171871" cy="3449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ézdy Edit\Pictures\biológia\növény\GINKGO.png" id="163" name="Google Shape;16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2325" y="1613139"/>
            <a:ext cx="4384286" cy="398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éria">
  <a:themeElements>
    <a:clrScheme name="Galéria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